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382" r:id="rId7"/>
    <p:sldId id="376" r:id="rId8"/>
    <p:sldId id="377" r:id="rId9"/>
    <p:sldId id="378" r:id="rId10"/>
    <p:sldId id="379" r:id="rId11"/>
    <p:sldId id="381" r:id="rId12"/>
    <p:sldId id="380" r:id="rId13"/>
    <p:sldId id="374" r:id="rId14"/>
    <p:sldId id="383" r:id="rId15"/>
    <p:sldId id="384" r:id="rId16"/>
    <p:sldId id="385" r:id="rId17"/>
    <p:sldId id="386" r:id="rId18"/>
    <p:sldId id="387" r:id="rId19"/>
    <p:sldId id="263" r:id="rId20"/>
    <p:sldId id="264" r:id="rId21"/>
    <p:sldId id="311" r:id="rId22"/>
    <p:sldId id="357" r:id="rId23"/>
    <p:sldId id="365" r:id="rId24"/>
    <p:sldId id="265" r:id="rId25"/>
    <p:sldId id="266" r:id="rId26"/>
    <p:sldId id="312" r:id="rId27"/>
    <p:sldId id="268" r:id="rId28"/>
    <p:sldId id="269" r:id="rId29"/>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55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FF"/>
    <a:srgbClr val="6C0E10"/>
    <a:srgbClr val="B4181C"/>
    <a:srgbClr val="F0586D"/>
    <a:srgbClr val="F58B9A"/>
    <a:srgbClr val="006358"/>
    <a:srgbClr val="009A88"/>
    <a:srgbClr val="4156A6"/>
    <a:srgbClr val="909FD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612" autoAdjust="0"/>
    <p:restoredTop sz="94660"/>
  </p:normalViewPr>
  <p:slideViewPr>
    <p:cSldViewPr snapToGrid="0" showGuides="1">
      <p:cViewPr varScale="1">
        <p:scale>
          <a:sx n="82" d="100"/>
          <a:sy n="82" d="100"/>
        </p:scale>
        <p:origin x="341" y="77"/>
      </p:cViewPr>
      <p:guideLst>
        <p:guide orient="horz" pos="2160"/>
        <p:guide pos="3840"/>
        <p:guide pos="55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2.jpeg>
</file>

<file path=ppt/media/image3.jpeg>
</file>

<file path=ppt/media/image4.jpeg>
</file>

<file path=ppt/media/image5.jpeg>
</file>

<file path=ppt/media/image6.jpe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F973DA1F-5610-4455-95F7-958AF20EBC3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900628" y="-57593"/>
            <a:ext cx="9257504" cy="6973185"/>
          </a:xfrm>
          <a:prstGeom prst="rect">
            <a:avLst/>
          </a:prstGeom>
        </p:spPr>
      </p:pic>
      <p:grpSp>
        <p:nvGrpSpPr>
          <p:cNvPr id="18" name="Grupo 17">
            <a:extLst>
              <a:ext uri="{FF2B5EF4-FFF2-40B4-BE49-F238E27FC236}">
                <a16:creationId xmlns:a16="http://schemas.microsoft.com/office/drawing/2014/main" id="{E2760872-0584-24E8-6C5F-A4192C69084A}"/>
              </a:ext>
            </a:extLst>
          </p:cNvPr>
          <p:cNvGrpSpPr/>
          <p:nvPr userDrawn="1"/>
        </p:nvGrpSpPr>
        <p:grpSpPr>
          <a:xfrm>
            <a:off x="-71021" y="-57592"/>
            <a:ext cx="12306309" cy="6973185"/>
            <a:chOff x="-71021" y="-57592"/>
            <a:chExt cx="12306309" cy="6973185"/>
          </a:xfrm>
          <a:solidFill>
            <a:srgbClr val="6C0E10"/>
          </a:solidFill>
        </p:grpSpPr>
        <p:sp>
          <p:nvSpPr>
            <p:cNvPr id="9" name="Rectángulo 8">
              <a:extLst>
                <a:ext uri="{FF2B5EF4-FFF2-40B4-BE49-F238E27FC236}">
                  <a16:creationId xmlns:a16="http://schemas.microsoft.com/office/drawing/2014/main" id="{3C50B447-F88C-5209-25D9-177EF1399B71}"/>
                </a:ext>
              </a:extLst>
            </p:cNvPr>
            <p:cNvSpPr/>
            <p:nvPr userDrawn="1"/>
          </p:nvSpPr>
          <p:spPr>
            <a:xfrm>
              <a:off x="-71021" y="-57592"/>
              <a:ext cx="4685884" cy="6973185"/>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grpSp>
          <p:nvGrpSpPr>
            <p:cNvPr id="17" name="Grupo 16">
              <a:extLst>
                <a:ext uri="{FF2B5EF4-FFF2-40B4-BE49-F238E27FC236}">
                  <a16:creationId xmlns:a16="http://schemas.microsoft.com/office/drawing/2014/main" id="{17EF3EE9-2C19-C48C-CA39-61EACA844BE2}"/>
                </a:ext>
              </a:extLst>
            </p:cNvPr>
            <p:cNvGrpSpPr/>
            <p:nvPr userDrawn="1"/>
          </p:nvGrpSpPr>
          <p:grpSpPr>
            <a:xfrm>
              <a:off x="11556400" y="-57592"/>
              <a:ext cx="678888" cy="6973185"/>
              <a:chOff x="11556400" y="-3"/>
              <a:chExt cx="678888" cy="6973185"/>
            </a:xfrm>
            <a:grpFill/>
          </p:grpSpPr>
          <p:sp>
            <p:nvSpPr>
              <p:cNvPr id="12" name="Rectángulo 11">
                <a:extLst>
                  <a:ext uri="{FF2B5EF4-FFF2-40B4-BE49-F238E27FC236}">
                    <a16:creationId xmlns:a16="http://schemas.microsoft.com/office/drawing/2014/main" id="{75357E8B-B099-51B9-D18D-BAA93B46A25F}"/>
                  </a:ext>
                </a:extLst>
              </p:cNvPr>
              <p:cNvSpPr/>
              <p:nvPr userDrawn="1"/>
            </p:nvSpPr>
            <p:spPr>
              <a:xfrm>
                <a:off x="11556400" y="-3"/>
                <a:ext cx="86576" cy="6973185"/>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3" name="Rectángulo 12">
                <a:extLst>
                  <a:ext uri="{FF2B5EF4-FFF2-40B4-BE49-F238E27FC236}">
                    <a16:creationId xmlns:a16="http://schemas.microsoft.com/office/drawing/2014/main" id="{3A6AD8D2-94C0-73F1-D62E-CCE0581FFFF3}"/>
                  </a:ext>
                </a:extLst>
              </p:cNvPr>
              <p:cNvSpPr/>
              <p:nvPr userDrawn="1"/>
            </p:nvSpPr>
            <p:spPr>
              <a:xfrm>
                <a:off x="11698424" y="-3"/>
                <a:ext cx="86576" cy="6973185"/>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4" name="Rectángulo 13">
                <a:extLst>
                  <a:ext uri="{FF2B5EF4-FFF2-40B4-BE49-F238E27FC236}">
                    <a16:creationId xmlns:a16="http://schemas.microsoft.com/office/drawing/2014/main" id="{C998CEE4-FB88-4A43-79F4-7F2CFAC01696}"/>
                  </a:ext>
                </a:extLst>
              </p:cNvPr>
              <p:cNvSpPr/>
              <p:nvPr userDrawn="1"/>
            </p:nvSpPr>
            <p:spPr>
              <a:xfrm>
                <a:off x="11828288" y="-3"/>
                <a:ext cx="86576" cy="6973185"/>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5" name="Rectángulo 14">
                <a:extLst>
                  <a:ext uri="{FF2B5EF4-FFF2-40B4-BE49-F238E27FC236}">
                    <a16:creationId xmlns:a16="http://schemas.microsoft.com/office/drawing/2014/main" id="{697EA2D1-5D90-48EC-3DD7-69DAC825A689}"/>
                  </a:ext>
                </a:extLst>
              </p:cNvPr>
              <p:cNvSpPr/>
              <p:nvPr userDrawn="1"/>
            </p:nvSpPr>
            <p:spPr>
              <a:xfrm>
                <a:off x="11977331" y="-3"/>
                <a:ext cx="86576" cy="6973185"/>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6" name="Rectángulo 15">
                <a:extLst>
                  <a:ext uri="{FF2B5EF4-FFF2-40B4-BE49-F238E27FC236}">
                    <a16:creationId xmlns:a16="http://schemas.microsoft.com/office/drawing/2014/main" id="{7CB7EB6E-2F09-D346-6FB7-C86780B2ADBB}"/>
                  </a:ext>
                </a:extLst>
              </p:cNvPr>
              <p:cNvSpPr/>
              <p:nvPr userDrawn="1"/>
            </p:nvSpPr>
            <p:spPr>
              <a:xfrm>
                <a:off x="12100176" y="-3"/>
                <a:ext cx="135112" cy="6973185"/>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grpSp>
      </p:grpSp>
    </p:spTree>
    <p:extLst>
      <p:ext uri="{BB962C8B-B14F-4D97-AF65-F5344CB8AC3E}">
        <p14:creationId xmlns:p14="http://schemas.microsoft.com/office/powerpoint/2010/main" val="29359577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ítulo y texto vertical">
    <p:spTree>
      <p:nvGrpSpPr>
        <p:cNvPr id="1" name=""/>
        <p:cNvGrpSpPr/>
        <p:nvPr/>
      </p:nvGrpSpPr>
      <p:grpSpPr>
        <a:xfrm>
          <a:off x="0" y="0"/>
          <a:ext cx="0" cy="0"/>
          <a:chOff x="0" y="0"/>
          <a:chExt cx="0" cy="0"/>
        </a:xfrm>
      </p:grpSpPr>
      <p:pic>
        <p:nvPicPr>
          <p:cNvPr id="15" name="Imagen 14">
            <a:extLst>
              <a:ext uri="{FF2B5EF4-FFF2-40B4-BE49-F238E27FC236}">
                <a16:creationId xmlns:a16="http://schemas.microsoft.com/office/drawing/2014/main" id="{7C5A9A0A-1FC5-B2E2-9E98-1A2D7E8F9776}"/>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1718"/>
          <a:stretch/>
        </p:blipFill>
        <p:spPr>
          <a:xfrm>
            <a:off x="6948489" y="-83671"/>
            <a:ext cx="6124574" cy="7005637"/>
          </a:xfrm>
          <a:prstGeom prst="rect">
            <a:avLst/>
          </a:prstGeom>
        </p:spPr>
      </p:pic>
      <p:sp>
        <p:nvSpPr>
          <p:cNvPr id="2" name="Rectángulo 1">
            <a:extLst>
              <a:ext uri="{FF2B5EF4-FFF2-40B4-BE49-F238E27FC236}">
                <a16:creationId xmlns:a16="http://schemas.microsoft.com/office/drawing/2014/main" id="{5D476FE2-4188-5D0D-D784-64A579FA4759}"/>
              </a:ext>
            </a:extLst>
          </p:cNvPr>
          <p:cNvSpPr/>
          <p:nvPr userDrawn="1"/>
        </p:nvSpPr>
        <p:spPr>
          <a:xfrm>
            <a:off x="-114299" y="-63965"/>
            <a:ext cx="7215187"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13" name="Rectángulo 12">
            <a:extLst>
              <a:ext uri="{FF2B5EF4-FFF2-40B4-BE49-F238E27FC236}">
                <a16:creationId xmlns:a16="http://schemas.microsoft.com/office/drawing/2014/main" id="{55CD6869-D003-FAA9-A941-2B919DC836BA}"/>
              </a:ext>
            </a:extLst>
          </p:cNvPr>
          <p:cNvSpPr/>
          <p:nvPr userDrawn="1"/>
        </p:nvSpPr>
        <p:spPr>
          <a:xfrm>
            <a:off x="-114299" y="802812"/>
            <a:ext cx="5686424" cy="13831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17" name="CuadroTexto 16">
            <a:extLst>
              <a:ext uri="{FF2B5EF4-FFF2-40B4-BE49-F238E27FC236}">
                <a16:creationId xmlns:a16="http://schemas.microsoft.com/office/drawing/2014/main" id="{2EE426E5-31ED-C6A7-D575-2265253FE473}"/>
              </a:ext>
            </a:extLst>
          </p:cNvPr>
          <p:cNvSpPr txBox="1"/>
          <p:nvPr userDrawn="1"/>
        </p:nvSpPr>
        <p:spPr>
          <a:xfrm>
            <a:off x="1393031" y="1021556"/>
            <a:ext cx="3679031" cy="584775"/>
          </a:xfrm>
          <a:prstGeom prst="rect">
            <a:avLst/>
          </a:prstGeom>
          <a:noFill/>
        </p:spPr>
        <p:txBody>
          <a:bodyPr wrap="square" rtlCol="0">
            <a:spAutoFit/>
          </a:bodyPr>
          <a:lstStyle/>
          <a:p>
            <a:r>
              <a:rPr lang="es-ES_tradnl" sz="3200" b="1" dirty="0">
                <a:solidFill>
                  <a:srgbClr val="6C0E10"/>
                </a:solidFill>
                <a:latin typeface="Roboto" panose="02000000000000000000" pitchFamily="2" charset="0"/>
                <a:ea typeface="Roboto" panose="02000000000000000000" pitchFamily="2" charset="0"/>
              </a:rPr>
              <a:t>Autoevaluación</a:t>
            </a:r>
          </a:p>
        </p:txBody>
      </p:sp>
      <p:sp>
        <p:nvSpPr>
          <p:cNvPr id="18" name="CuadroTexto 17">
            <a:extLst>
              <a:ext uri="{FF2B5EF4-FFF2-40B4-BE49-F238E27FC236}">
                <a16:creationId xmlns:a16="http://schemas.microsoft.com/office/drawing/2014/main" id="{E2381233-54FE-FAAE-BA32-5B2CACC6EC2F}"/>
              </a:ext>
            </a:extLst>
          </p:cNvPr>
          <p:cNvSpPr txBox="1"/>
          <p:nvPr userDrawn="1"/>
        </p:nvSpPr>
        <p:spPr>
          <a:xfrm>
            <a:off x="1393030" y="1489823"/>
            <a:ext cx="3679031" cy="430887"/>
          </a:xfrm>
          <a:prstGeom prst="rect">
            <a:avLst/>
          </a:prstGeom>
          <a:noFill/>
        </p:spPr>
        <p:txBody>
          <a:bodyPr wrap="square" rtlCol="0">
            <a:spAutoFit/>
          </a:bodyPr>
          <a:lstStyle/>
          <a:p>
            <a:r>
              <a:rPr lang="es-ES_tradnl" sz="2200" b="0" dirty="0">
                <a:solidFill>
                  <a:srgbClr val="6C0E10"/>
                </a:solidFill>
                <a:latin typeface="Roboto" panose="02000000000000000000" pitchFamily="2" charset="0"/>
                <a:ea typeface="Roboto" panose="02000000000000000000" pitchFamily="2" charset="0"/>
              </a:rPr>
              <a:t>¡Vamos por más logros!</a:t>
            </a:r>
          </a:p>
        </p:txBody>
      </p:sp>
      <p:sp>
        <p:nvSpPr>
          <p:cNvPr id="19" name="CuadroTexto 18">
            <a:extLst>
              <a:ext uri="{FF2B5EF4-FFF2-40B4-BE49-F238E27FC236}">
                <a16:creationId xmlns:a16="http://schemas.microsoft.com/office/drawing/2014/main" id="{0E96EE9F-5874-906F-A708-3714E44FF7CD}"/>
              </a:ext>
            </a:extLst>
          </p:cNvPr>
          <p:cNvSpPr txBox="1"/>
          <p:nvPr userDrawn="1"/>
        </p:nvSpPr>
        <p:spPr>
          <a:xfrm>
            <a:off x="1543050" y="3429000"/>
            <a:ext cx="4552950" cy="769441"/>
          </a:xfrm>
          <a:prstGeom prst="rect">
            <a:avLst/>
          </a:prstGeom>
          <a:noFill/>
        </p:spPr>
        <p:txBody>
          <a:bodyPr wrap="square" rtlCol="0">
            <a:spAutoFit/>
          </a:bodyPr>
          <a:lstStyle/>
          <a:p>
            <a:pPr algn="ctr"/>
            <a:r>
              <a:rPr lang="es-ES_tradnl" sz="4400" b="1" dirty="0">
                <a:solidFill>
                  <a:schemeClr val="bg1"/>
                </a:solidFill>
                <a:latin typeface="Roboto" panose="02000000000000000000" pitchFamily="2" charset="0"/>
                <a:ea typeface="Roboto" panose="02000000000000000000" pitchFamily="2" charset="0"/>
              </a:rPr>
              <a:t>¡Felicitaciones!</a:t>
            </a:r>
          </a:p>
        </p:txBody>
      </p:sp>
      <p:sp>
        <p:nvSpPr>
          <p:cNvPr id="20" name="CuadroTexto 19">
            <a:extLst>
              <a:ext uri="{FF2B5EF4-FFF2-40B4-BE49-F238E27FC236}">
                <a16:creationId xmlns:a16="http://schemas.microsoft.com/office/drawing/2014/main" id="{86101B9E-D797-655C-865D-C1C7C3D15BA2}"/>
              </a:ext>
            </a:extLst>
          </p:cNvPr>
          <p:cNvSpPr txBox="1"/>
          <p:nvPr userDrawn="1"/>
        </p:nvSpPr>
        <p:spPr>
          <a:xfrm>
            <a:off x="1543051" y="4198441"/>
            <a:ext cx="4552950" cy="430887"/>
          </a:xfrm>
          <a:prstGeom prst="rect">
            <a:avLst/>
          </a:prstGeom>
          <a:noFill/>
        </p:spPr>
        <p:txBody>
          <a:bodyPr wrap="square" rtlCol="0">
            <a:spAutoFit/>
          </a:bodyPr>
          <a:lstStyle/>
          <a:p>
            <a:pPr algn="ctr"/>
            <a:r>
              <a:rPr lang="es-ES_tradnl" sz="2200" b="0" dirty="0">
                <a:solidFill>
                  <a:schemeClr val="bg1"/>
                </a:solidFill>
                <a:latin typeface="Roboto" panose="02000000000000000000" pitchFamily="2" charset="0"/>
                <a:ea typeface="Roboto" panose="02000000000000000000" pitchFamily="2" charset="0"/>
              </a:rPr>
              <a:t>Ha concluido la autoevaluación</a:t>
            </a:r>
          </a:p>
        </p:txBody>
      </p:sp>
    </p:spTree>
    <p:extLst>
      <p:ext uri="{BB962C8B-B14F-4D97-AF65-F5344CB8AC3E}">
        <p14:creationId xmlns:p14="http://schemas.microsoft.com/office/powerpoint/2010/main" val="4162477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ítulo y texto vertical">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DFF93ECB-6C4B-596B-90E1-ED63725EC2D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30190"/>
          <a:stretch/>
        </p:blipFill>
        <p:spPr>
          <a:xfrm>
            <a:off x="4972054" y="-95948"/>
            <a:ext cx="7318757" cy="6991406"/>
          </a:xfrm>
          <a:prstGeom prst="rect">
            <a:avLst/>
          </a:prstGeom>
        </p:spPr>
      </p:pic>
      <p:sp>
        <p:nvSpPr>
          <p:cNvPr id="6" name="Rectángulo 5">
            <a:extLst>
              <a:ext uri="{FF2B5EF4-FFF2-40B4-BE49-F238E27FC236}">
                <a16:creationId xmlns:a16="http://schemas.microsoft.com/office/drawing/2014/main" id="{7815E370-BEB9-E9EE-5DB4-24DB04EE7C37}"/>
              </a:ext>
            </a:extLst>
          </p:cNvPr>
          <p:cNvSpPr/>
          <p:nvPr userDrawn="1"/>
        </p:nvSpPr>
        <p:spPr>
          <a:xfrm>
            <a:off x="0" y="-93210"/>
            <a:ext cx="9201150"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4" name="Rectángulo 3">
            <a:extLst>
              <a:ext uri="{FF2B5EF4-FFF2-40B4-BE49-F238E27FC236}">
                <a16:creationId xmlns:a16="http://schemas.microsoft.com/office/drawing/2014/main" id="{1C3DD28F-B070-F91E-E460-8FF717CF7154}"/>
              </a:ext>
            </a:extLst>
          </p:cNvPr>
          <p:cNvSpPr/>
          <p:nvPr userDrawn="1"/>
        </p:nvSpPr>
        <p:spPr>
          <a:xfrm>
            <a:off x="-128589" y="-93210"/>
            <a:ext cx="1371601" cy="698593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5" name="CuadroTexto 4">
            <a:extLst>
              <a:ext uri="{FF2B5EF4-FFF2-40B4-BE49-F238E27FC236}">
                <a16:creationId xmlns:a16="http://schemas.microsoft.com/office/drawing/2014/main" id="{DB44FFD3-0935-AD7C-9133-3192DC8E3A51}"/>
              </a:ext>
            </a:extLst>
          </p:cNvPr>
          <p:cNvSpPr txBox="1"/>
          <p:nvPr userDrawn="1"/>
        </p:nvSpPr>
        <p:spPr>
          <a:xfrm rot="16200000">
            <a:off x="-1956735" y="3015035"/>
            <a:ext cx="5089777" cy="769441"/>
          </a:xfrm>
          <a:prstGeom prst="rect">
            <a:avLst/>
          </a:prstGeom>
          <a:noFill/>
        </p:spPr>
        <p:txBody>
          <a:bodyPr wrap="square" rtlCol="0">
            <a:spAutoFit/>
          </a:bodyPr>
          <a:lstStyle/>
          <a:p>
            <a:pPr algn="ctr"/>
            <a:r>
              <a:rPr lang="es-ES_tradnl" sz="4400" b="1" dirty="0">
                <a:solidFill>
                  <a:srgbClr val="6C0E10"/>
                </a:solidFill>
                <a:latin typeface="Roboto" panose="02000000000000000000" pitchFamily="2" charset="0"/>
                <a:ea typeface="Roboto" panose="02000000000000000000" pitchFamily="2" charset="0"/>
              </a:rPr>
              <a:t>Conclusiones</a:t>
            </a:r>
          </a:p>
        </p:txBody>
      </p:sp>
    </p:spTree>
    <p:extLst>
      <p:ext uri="{BB962C8B-B14F-4D97-AF65-F5344CB8AC3E}">
        <p14:creationId xmlns:p14="http://schemas.microsoft.com/office/powerpoint/2010/main" val="18734477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Contenido con título">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206E95BF-93DC-3EF1-1B9C-7EEA29B44D85}"/>
              </a:ext>
            </a:extLst>
          </p:cNvPr>
          <p:cNvSpPr/>
          <p:nvPr userDrawn="1"/>
        </p:nvSpPr>
        <p:spPr>
          <a:xfrm>
            <a:off x="-142875" y="-63965"/>
            <a:ext cx="12387637"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grpSp>
        <p:nvGrpSpPr>
          <p:cNvPr id="3" name="Grupo 2">
            <a:extLst>
              <a:ext uri="{FF2B5EF4-FFF2-40B4-BE49-F238E27FC236}">
                <a16:creationId xmlns:a16="http://schemas.microsoft.com/office/drawing/2014/main" id="{1BEF9533-0CAD-29B2-52BC-CC538FE12649}"/>
              </a:ext>
            </a:extLst>
          </p:cNvPr>
          <p:cNvGrpSpPr/>
          <p:nvPr userDrawn="1"/>
        </p:nvGrpSpPr>
        <p:grpSpPr>
          <a:xfrm>
            <a:off x="10058400" y="-78251"/>
            <a:ext cx="2186362" cy="7000217"/>
            <a:chOff x="9705226" y="6414247"/>
            <a:chExt cx="2396658" cy="507718"/>
          </a:xfrm>
          <a:solidFill>
            <a:schemeClr val="bg1"/>
          </a:solidFill>
        </p:grpSpPr>
        <p:sp>
          <p:nvSpPr>
            <p:cNvPr id="4" name="Rectángulo 3">
              <a:extLst>
                <a:ext uri="{FF2B5EF4-FFF2-40B4-BE49-F238E27FC236}">
                  <a16:creationId xmlns:a16="http://schemas.microsoft.com/office/drawing/2014/main" id="{16A9D1AF-19F0-DD5D-5DA5-385419377F01}"/>
                </a:ext>
              </a:extLst>
            </p:cNvPr>
            <p:cNvSpPr/>
            <p:nvPr userDrawn="1"/>
          </p:nvSpPr>
          <p:spPr>
            <a:xfrm flipH="1">
              <a:off x="9705226" y="6414247"/>
              <a:ext cx="4571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5" name="Rectángulo 4">
              <a:extLst>
                <a:ext uri="{FF2B5EF4-FFF2-40B4-BE49-F238E27FC236}">
                  <a16:creationId xmlns:a16="http://schemas.microsoft.com/office/drawing/2014/main" id="{E6AA1754-C133-2B92-4C7F-4AB106224244}"/>
                </a:ext>
              </a:extLst>
            </p:cNvPr>
            <p:cNvSpPr/>
            <p:nvPr userDrawn="1"/>
          </p:nvSpPr>
          <p:spPr>
            <a:xfrm flipH="1">
              <a:off x="9869551" y="6414247"/>
              <a:ext cx="57651"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6" name="Rectángulo 5">
              <a:extLst>
                <a:ext uri="{FF2B5EF4-FFF2-40B4-BE49-F238E27FC236}">
                  <a16:creationId xmlns:a16="http://schemas.microsoft.com/office/drawing/2014/main" id="{D925055F-B220-8D44-0379-7B19DFB8AC5B}"/>
                </a:ext>
              </a:extLst>
            </p:cNvPr>
            <p:cNvSpPr/>
            <p:nvPr userDrawn="1"/>
          </p:nvSpPr>
          <p:spPr>
            <a:xfrm flipH="1">
              <a:off x="10050447" y="6414247"/>
              <a:ext cx="59635"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7" name="Rectángulo 6">
              <a:extLst>
                <a:ext uri="{FF2B5EF4-FFF2-40B4-BE49-F238E27FC236}">
                  <a16:creationId xmlns:a16="http://schemas.microsoft.com/office/drawing/2014/main" id="{DD6358A4-CA38-C986-AF84-2092C6B1E9ED}"/>
                </a:ext>
              </a:extLst>
            </p:cNvPr>
            <p:cNvSpPr/>
            <p:nvPr userDrawn="1"/>
          </p:nvSpPr>
          <p:spPr>
            <a:xfrm flipH="1">
              <a:off x="10226701" y="6414247"/>
              <a:ext cx="59635"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8" name="Rectángulo 7">
              <a:extLst>
                <a:ext uri="{FF2B5EF4-FFF2-40B4-BE49-F238E27FC236}">
                  <a16:creationId xmlns:a16="http://schemas.microsoft.com/office/drawing/2014/main" id="{D0862FCB-AFEF-4D63-172C-FEB8AC2E9A68}"/>
                </a:ext>
              </a:extLst>
            </p:cNvPr>
            <p:cNvSpPr/>
            <p:nvPr userDrawn="1"/>
          </p:nvSpPr>
          <p:spPr>
            <a:xfrm flipH="1">
              <a:off x="10402954" y="6414247"/>
              <a:ext cx="68913"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9" name="Rectángulo 8">
              <a:extLst>
                <a:ext uri="{FF2B5EF4-FFF2-40B4-BE49-F238E27FC236}">
                  <a16:creationId xmlns:a16="http://schemas.microsoft.com/office/drawing/2014/main" id="{33842C74-310C-BF6A-D73F-95A948338A3C}"/>
                </a:ext>
              </a:extLst>
            </p:cNvPr>
            <p:cNvSpPr/>
            <p:nvPr userDrawn="1"/>
          </p:nvSpPr>
          <p:spPr>
            <a:xfrm flipH="1">
              <a:off x="10567280" y="6414247"/>
              <a:ext cx="87467"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0" name="Rectángulo 9">
              <a:extLst>
                <a:ext uri="{FF2B5EF4-FFF2-40B4-BE49-F238E27FC236}">
                  <a16:creationId xmlns:a16="http://schemas.microsoft.com/office/drawing/2014/main" id="{E861D8D0-3230-9AC8-6358-975B3E8E8294}"/>
                </a:ext>
              </a:extLst>
            </p:cNvPr>
            <p:cNvSpPr/>
            <p:nvPr userDrawn="1"/>
          </p:nvSpPr>
          <p:spPr>
            <a:xfrm flipH="1">
              <a:off x="10748831" y="6414247"/>
              <a:ext cx="87467"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Rectángulo 11">
              <a:extLst>
                <a:ext uri="{FF2B5EF4-FFF2-40B4-BE49-F238E27FC236}">
                  <a16:creationId xmlns:a16="http://schemas.microsoft.com/office/drawing/2014/main" id="{A492F803-422C-129E-E992-B612C25DFE7D}"/>
                </a:ext>
              </a:extLst>
            </p:cNvPr>
            <p:cNvSpPr/>
            <p:nvPr userDrawn="1"/>
          </p:nvSpPr>
          <p:spPr>
            <a:xfrm flipH="1">
              <a:off x="10923759" y="6414247"/>
              <a:ext cx="96748"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3" name="Rectángulo 12">
              <a:extLst>
                <a:ext uri="{FF2B5EF4-FFF2-40B4-BE49-F238E27FC236}">
                  <a16:creationId xmlns:a16="http://schemas.microsoft.com/office/drawing/2014/main" id="{D712FCB9-88B8-8D2E-E7EE-AEBB9D8FC14C}"/>
                </a:ext>
              </a:extLst>
            </p:cNvPr>
            <p:cNvSpPr/>
            <p:nvPr userDrawn="1"/>
          </p:nvSpPr>
          <p:spPr>
            <a:xfrm flipH="1">
              <a:off x="11091723" y="6414247"/>
              <a:ext cx="103714"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4" name="Rectángulo 13">
              <a:extLst>
                <a:ext uri="{FF2B5EF4-FFF2-40B4-BE49-F238E27FC236}">
                  <a16:creationId xmlns:a16="http://schemas.microsoft.com/office/drawing/2014/main" id="{1B06EFFD-E43A-2C91-C532-5612E4B0F5E6}"/>
                </a:ext>
              </a:extLst>
            </p:cNvPr>
            <p:cNvSpPr/>
            <p:nvPr userDrawn="1"/>
          </p:nvSpPr>
          <p:spPr>
            <a:xfrm flipH="1">
              <a:off x="11266653" y="6414247"/>
              <a:ext cx="111664"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5" name="Rectángulo 14">
              <a:extLst>
                <a:ext uri="{FF2B5EF4-FFF2-40B4-BE49-F238E27FC236}">
                  <a16:creationId xmlns:a16="http://schemas.microsoft.com/office/drawing/2014/main" id="{C519C26C-0915-8E2D-CA19-25FEAD834889}"/>
                </a:ext>
              </a:extLst>
            </p:cNvPr>
            <p:cNvSpPr/>
            <p:nvPr userDrawn="1"/>
          </p:nvSpPr>
          <p:spPr>
            <a:xfrm flipH="1">
              <a:off x="11441593" y="6414247"/>
              <a:ext cx="119603"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6" name="Rectángulo 15">
              <a:extLst>
                <a:ext uri="{FF2B5EF4-FFF2-40B4-BE49-F238E27FC236}">
                  <a16:creationId xmlns:a16="http://schemas.microsoft.com/office/drawing/2014/main" id="{72FC3DCA-8CFD-223C-E77A-ABC3A334CBB0}"/>
                </a:ext>
              </a:extLst>
            </p:cNvPr>
            <p:cNvSpPr/>
            <p:nvPr userDrawn="1"/>
          </p:nvSpPr>
          <p:spPr>
            <a:xfrm flipH="1">
              <a:off x="11616855" y="6414247"/>
              <a:ext cx="12721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7" name="Rectángulo 16">
              <a:extLst>
                <a:ext uri="{FF2B5EF4-FFF2-40B4-BE49-F238E27FC236}">
                  <a16:creationId xmlns:a16="http://schemas.microsoft.com/office/drawing/2014/main" id="{ED5E2350-8341-30FE-B8F6-ED211D86AE44}"/>
                </a:ext>
              </a:extLst>
            </p:cNvPr>
            <p:cNvSpPr/>
            <p:nvPr userDrawn="1"/>
          </p:nvSpPr>
          <p:spPr>
            <a:xfrm flipH="1">
              <a:off x="11791784" y="6414247"/>
              <a:ext cx="130200"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8" name="Rectángulo 17">
              <a:extLst>
                <a:ext uri="{FF2B5EF4-FFF2-40B4-BE49-F238E27FC236}">
                  <a16:creationId xmlns:a16="http://schemas.microsoft.com/office/drawing/2014/main" id="{79752899-BA4E-FCF8-EAB9-D4FB44DF16B3}"/>
                </a:ext>
              </a:extLst>
            </p:cNvPr>
            <p:cNvSpPr/>
            <p:nvPr userDrawn="1"/>
          </p:nvSpPr>
          <p:spPr>
            <a:xfrm flipH="1">
              <a:off x="11962905" y="6414247"/>
              <a:ext cx="13897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grpSp>
    </p:spTree>
    <p:extLst>
      <p:ext uri="{BB962C8B-B14F-4D97-AF65-F5344CB8AC3E}">
        <p14:creationId xmlns:p14="http://schemas.microsoft.com/office/powerpoint/2010/main" val="13827371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ítulo y texto vertical">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56DE84E-2664-8E01-C118-44E8E587E5F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8735" r="16265"/>
          <a:stretch/>
        </p:blipFill>
        <p:spPr>
          <a:xfrm>
            <a:off x="7658098" y="-93210"/>
            <a:ext cx="4743450" cy="7017586"/>
          </a:xfrm>
          <a:prstGeom prst="rect">
            <a:avLst/>
          </a:prstGeom>
        </p:spPr>
      </p:pic>
      <p:sp>
        <p:nvSpPr>
          <p:cNvPr id="6" name="Rectángulo 5">
            <a:extLst>
              <a:ext uri="{FF2B5EF4-FFF2-40B4-BE49-F238E27FC236}">
                <a16:creationId xmlns:a16="http://schemas.microsoft.com/office/drawing/2014/main" id="{7815E370-BEB9-E9EE-5DB4-24DB04EE7C37}"/>
              </a:ext>
            </a:extLst>
          </p:cNvPr>
          <p:cNvSpPr/>
          <p:nvPr userDrawn="1"/>
        </p:nvSpPr>
        <p:spPr>
          <a:xfrm>
            <a:off x="0" y="-93210"/>
            <a:ext cx="9201150"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4" name="Rectángulo 3">
            <a:extLst>
              <a:ext uri="{FF2B5EF4-FFF2-40B4-BE49-F238E27FC236}">
                <a16:creationId xmlns:a16="http://schemas.microsoft.com/office/drawing/2014/main" id="{1C3DD28F-B070-F91E-E460-8FF717CF7154}"/>
              </a:ext>
            </a:extLst>
          </p:cNvPr>
          <p:cNvSpPr/>
          <p:nvPr userDrawn="1"/>
        </p:nvSpPr>
        <p:spPr>
          <a:xfrm>
            <a:off x="-128589" y="-93210"/>
            <a:ext cx="1371601" cy="698593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5" name="CuadroTexto 4">
            <a:extLst>
              <a:ext uri="{FF2B5EF4-FFF2-40B4-BE49-F238E27FC236}">
                <a16:creationId xmlns:a16="http://schemas.microsoft.com/office/drawing/2014/main" id="{DB44FFD3-0935-AD7C-9133-3192DC8E3A51}"/>
              </a:ext>
            </a:extLst>
          </p:cNvPr>
          <p:cNvSpPr txBox="1"/>
          <p:nvPr userDrawn="1"/>
        </p:nvSpPr>
        <p:spPr>
          <a:xfrm rot="16200000">
            <a:off x="-1956735" y="3015035"/>
            <a:ext cx="5089777" cy="769441"/>
          </a:xfrm>
          <a:prstGeom prst="rect">
            <a:avLst/>
          </a:prstGeom>
          <a:noFill/>
        </p:spPr>
        <p:txBody>
          <a:bodyPr wrap="square" rtlCol="0">
            <a:spAutoFit/>
          </a:bodyPr>
          <a:lstStyle/>
          <a:p>
            <a:pPr algn="ctr"/>
            <a:r>
              <a:rPr lang="es-ES_tradnl" sz="4400" b="1" dirty="0">
                <a:solidFill>
                  <a:srgbClr val="6C0E10"/>
                </a:solidFill>
                <a:latin typeface="Roboto" panose="02000000000000000000" pitchFamily="2" charset="0"/>
                <a:ea typeface="Roboto" panose="02000000000000000000" pitchFamily="2" charset="0"/>
              </a:rPr>
              <a:t>Referencias</a:t>
            </a:r>
          </a:p>
        </p:txBody>
      </p:sp>
    </p:spTree>
    <p:extLst>
      <p:ext uri="{BB962C8B-B14F-4D97-AF65-F5344CB8AC3E}">
        <p14:creationId xmlns:p14="http://schemas.microsoft.com/office/powerpoint/2010/main" val="13326758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ítulo vertical y texto">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44B6794-414E-2253-4C1B-48333B9E7AA0}"/>
              </a:ext>
            </a:extLst>
          </p:cNvPr>
          <p:cNvSpPr/>
          <p:nvPr userDrawn="1"/>
        </p:nvSpPr>
        <p:spPr>
          <a:xfrm>
            <a:off x="-142875" y="-63965"/>
            <a:ext cx="12387637"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pic>
        <p:nvPicPr>
          <p:cNvPr id="4" name="Imagen 3">
            <a:extLst>
              <a:ext uri="{FF2B5EF4-FFF2-40B4-BE49-F238E27FC236}">
                <a16:creationId xmlns:a16="http://schemas.microsoft.com/office/drawing/2014/main" id="{55C9B707-408F-0C13-0BC1-7A7093D3265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2557"/>
          <a:stretch/>
        </p:blipFill>
        <p:spPr>
          <a:xfrm>
            <a:off x="4330747" y="2876550"/>
            <a:ext cx="3530506" cy="1104900"/>
          </a:xfrm>
          <a:prstGeom prst="rect">
            <a:avLst/>
          </a:prstGeom>
        </p:spPr>
      </p:pic>
      <p:grpSp>
        <p:nvGrpSpPr>
          <p:cNvPr id="5" name="Grupo 4">
            <a:extLst>
              <a:ext uri="{FF2B5EF4-FFF2-40B4-BE49-F238E27FC236}">
                <a16:creationId xmlns:a16="http://schemas.microsoft.com/office/drawing/2014/main" id="{113E9B06-E72F-1F9A-11DC-89B44829E390}"/>
              </a:ext>
            </a:extLst>
          </p:cNvPr>
          <p:cNvGrpSpPr/>
          <p:nvPr userDrawn="1"/>
        </p:nvGrpSpPr>
        <p:grpSpPr>
          <a:xfrm>
            <a:off x="10544174" y="6357938"/>
            <a:ext cx="1700587" cy="564028"/>
            <a:chOff x="9705226" y="6414247"/>
            <a:chExt cx="2396658" cy="507718"/>
          </a:xfrm>
          <a:solidFill>
            <a:schemeClr val="bg1"/>
          </a:solidFill>
        </p:grpSpPr>
        <p:sp>
          <p:nvSpPr>
            <p:cNvPr id="6" name="Rectángulo 5">
              <a:extLst>
                <a:ext uri="{FF2B5EF4-FFF2-40B4-BE49-F238E27FC236}">
                  <a16:creationId xmlns:a16="http://schemas.microsoft.com/office/drawing/2014/main" id="{201631D5-BB3E-5BD4-FA26-B6A8D800E91A}"/>
                </a:ext>
              </a:extLst>
            </p:cNvPr>
            <p:cNvSpPr/>
            <p:nvPr userDrawn="1"/>
          </p:nvSpPr>
          <p:spPr>
            <a:xfrm flipH="1">
              <a:off x="9705226" y="6414247"/>
              <a:ext cx="4571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7" name="Rectángulo 6">
              <a:extLst>
                <a:ext uri="{FF2B5EF4-FFF2-40B4-BE49-F238E27FC236}">
                  <a16:creationId xmlns:a16="http://schemas.microsoft.com/office/drawing/2014/main" id="{1A41A349-D069-3DAD-4A11-01C3A4A5C11E}"/>
                </a:ext>
              </a:extLst>
            </p:cNvPr>
            <p:cNvSpPr/>
            <p:nvPr userDrawn="1"/>
          </p:nvSpPr>
          <p:spPr>
            <a:xfrm flipH="1">
              <a:off x="9869551" y="6414247"/>
              <a:ext cx="57651"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8" name="Rectángulo 7">
              <a:extLst>
                <a:ext uri="{FF2B5EF4-FFF2-40B4-BE49-F238E27FC236}">
                  <a16:creationId xmlns:a16="http://schemas.microsoft.com/office/drawing/2014/main" id="{16B3DFBB-1100-4064-6CF7-9C51D834D31A}"/>
                </a:ext>
              </a:extLst>
            </p:cNvPr>
            <p:cNvSpPr/>
            <p:nvPr userDrawn="1"/>
          </p:nvSpPr>
          <p:spPr>
            <a:xfrm flipH="1">
              <a:off x="10050447" y="6414247"/>
              <a:ext cx="59635"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9" name="Rectángulo 8">
              <a:extLst>
                <a:ext uri="{FF2B5EF4-FFF2-40B4-BE49-F238E27FC236}">
                  <a16:creationId xmlns:a16="http://schemas.microsoft.com/office/drawing/2014/main" id="{722757D2-FF2E-0D7C-2E7A-F4EEFBA8DB2F}"/>
                </a:ext>
              </a:extLst>
            </p:cNvPr>
            <p:cNvSpPr/>
            <p:nvPr userDrawn="1"/>
          </p:nvSpPr>
          <p:spPr>
            <a:xfrm flipH="1">
              <a:off x="10226701" y="6414247"/>
              <a:ext cx="59635"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0" name="Rectángulo 9">
              <a:extLst>
                <a:ext uri="{FF2B5EF4-FFF2-40B4-BE49-F238E27FC236}">
                  <a16:creationId xmlns:a16="http://schemas.microsoft.com/office/drawing/2014/main" id="{C0E02B90-D9C6-73CB-C6C3-FAC0D726508B}"/>
                </a:ext>
              </a:extLst>
            </p:cNvPr>
            <p:cNvSpPr/>
            <p:nvPr userDrawn="1"/>
          </p:nvSpPr>
          <p:spPr>
            <a:xfrm flipH="1">
              <a:off x="10402954" y="6414247"/>
              <a:ext cx="68913"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1" name="Rectángulo 10">
              <a:extLst>
                <a:ext uri="{FF2B5EF4-FFF2-40B4-BE49-F238E27FC236}">
                  <a16:creationId xmlns:a16="http://schemas.microsoft.com/office/drawing/2014/main" id="{F9EF4129-E3C5-65E0-B742-14449AE79BB4}"/>
                </a:ext>
              </a:extLst>
            </p:cNvPr>
            <p:cNvSpPr/>
            <p:nvPr userDrawn="1"/>
          </p:nvSpPr>
          <p:spPr>
            <a:xfrm flipH="1">
              <a:off x="10567280" y="6414247"/>
              <a:ext cx="87467"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Rectángulo 11">
              <a:extLst>
                <a:ext uri="{FF2B5EF4-FFF2-40B4-BE49-F238E27FC236}">
                  <a16:creationId xmlns:a16="http://schemas.microsoft.com/office/drawing/2014/main" id="{E69A1E9A-8F6A-E964-6751-04139D3BA2CE}"/>
                </a:ext>
              </a:extLst>
            </p:cNvPr>
            <p:cNvSpPr/>
            <p:nvPr userDrawn="1"/>
          </p:nvSpPr>
          <p:spPr>
            <a:xfrm flipH="1">
              <a:off x="10748831" y="6414247"/>
              <a:ext cx="87467"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3" name="Rectángulo 12">
              <a:extLst>
                <a:ext uri="{FF2B5EF4-FFF2-40B4-BE49-F238E27FC236}">
                  <a16:creationId xmlns:a16="http://schemas.microsoft.com/office/drawing/2014/main" id="{CB587F22-495D-D831-9B0C-A269A6F2EFB8}"/>
                </a:ext>
              </a:extLst>
            </p:cNvPr>
            <p:cNvSpPr/>
            <p:nvPr userDrawn="1"/>
          </p:nvSpPr>
          <p:spPr>
            <a:xfrm flipH="1">
              <a:off x="10923759" y="6414247"/>
              <a:ext cx="96748"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4" name="Rectángulo 13">
              <a:extLst>
                <a:ext uri="{FF2B5EF4-FFF2-40B4-BE49-F238E27FC236}">
                  <a16:creationId xmlns:a16="http://schemas.microsoft.com/office/drawing/2014/main" id="{B6AF53D2-D333-BDD8-FAC5-CB244101687E}"/>
                </a:ext>
              </a:extLst>
            </p:cNvPr>
            <p:cNvSpPr/>
            <p:nvPr userDrawn="1"/>
          </p:nvSpPr>
          <p:spPr>
            <a:xfrm flipH="1">
              <a:off x="11091723" y="6414247"/>
              <a:ext cx="103714"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5" name="Rectángulo 14">
              <a:extLst>
                <a:ext uri="{FF2B5EF4-FFF2-40B4-BE49-F238E27FC236}">
                  <a16:creationId xmlns:a16="http://schemas.microsoft.com/office/drawing/2014/main" id="{40EF9CED-C766-7995-70A6-14722199FC61}"/>
                </a:ext>
              </a:extLst>
            </p:cNvPr>
            <p:cNvSpPr/>
            <p:nvPr userDrawn="1"/>
          </p:nvSpPr>
          <p:spPr>
            <a:xfrm flipH="1">
              <a:off x="11266653" y="6414247"/>
              <a:ext cx="111664"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6" name="Rectángulo 15">
              <a:extLst>
                <a:ext uri="{FF2B5EF4-FFF2-40B4-BE49-F238E27FC236}">
                  <a16:creationId xmlns:a16="http://schemas.microsoft.com/office/drawing/2014/main" id="{67877334-2668-A297-0D42-56B481A04A3D}"/>
                </a:ext>
              </a:extLst>
            </p:cNvPr>
            <p:cNvSpPr/>
            <p:nvPr userDrawn="1"/>
          </p:nvSpPr>
          <p:spPr>
            <a:xfrm flipH="1">
              <a:off x="11441593" y="6414247"/>
              <a:ext cx="119603"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7" name="Rectángulo 16">
              <a:extLst>
                <a:ext uri="{FF2B5EF4-FFF2-40B4-BE49-F238E27FC236}">
                  <a16:creationId xmlns:a16="http://schemas.microsoft.com/office/drawing/2014/main" id="{0F179C78-4831-03E7-11A4-3B0D8053AC63}"/>
                </a:ext>
              </a:extLst>
            </p:cNvPr>
            <p:cNvSpPr/>
            <p:nvPr userDrawn="1"/>
          </p:nvSpPr>
          <p:spPr>
            <a:xfrm flipH="1">
              <a:off x="11616855" y="6414247"/>
              <a:ext cx="12721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8" name="Rectángulo 17">
              <a:extLst>
                <a:ext uri="{FF2B5EF4-FFF2-40B4-BE49-F238E27FC236}">
                  <a16:creationId xmlns:a16="http://schemas.microsoft.com/office/drawing/2014/main" id="{0778F89F-2ED2-C4C8-63FC-A36EF60D1895}"/>
                </a:ext>
              </a:extLst>
            </p:cNvPr>
            <p:cNvSpPr/>
            <p:nvPr userDrawn="1"/>
          </p:nvSpPr>
          <p:spPr>
            <a:xfrm flipH="1">
              <a:off x="11791784" y="6414247"/>
              <a:ext cx="130200"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9" name="Rectángulo 18">
              <a:extLst>
                <a:ext uri="{FF2B5EF4-FFF2-40B4-BE49-F238E27FC236}">
                  <a16:creationId xmlns:a16="http://schemas.microsoft.com/office/drawing/2014/main" id="{7F0DCC89-35F9-F8DA-CB5C-A856E919330F}"/>
                </a:ext>
              </a:extLst>
            </p:cNvPr>
            <p:cNvSpPr/>
            <p:nvPr userDrawn="1"/>
          </p:nvSpPr>
          <p:spPr>
            <a:xfrm flipH="1">
              <a:off x="11962905" y="6414247"/>
              <a:ext cx="13897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grpSp>
      <p:grpSp>
        <p:nvGrpSpPr>
          <p:cNvPr id="21" name="Grupo 20">
            <a:extLst>
              <a:ext uri="{FF2B5EF4-FFF2-40B4-BE49-F238E27FC236}">
                <a16:creationId xmlns:a16="http://schemas.microsoft.com/office/drawing/2014/main" id="{E56C6BE9-1907-F2ED-36C6-635ED9AF4C45}"/>
              </a:ext>
            </a:extLst>
          </p:cNvPr>
          <p:cNvGrpSpPr/>
          <p:nvPr userDrawn="1"/>
        </p:nvGrpSpPr>
        <p:grpSpPr>
          <a:xfrm flipH="1" flipV="1">
            <a:off x="-142875" y="-63965"/>
            <a:ext cx="1700587" cy="564028"/>
            <a:chOff x="9705226" y="6414247"/>
            <a:chExt cx="2396658" cy="507718"/>
          </a:xfrm>
          <a:solidFill>
            <a:schemeClr val="bg1"/>
          </a:solidFill>
        </p:grpSpPr>
        <p:sp>
          <p:nvSpPr>
            <p:cNvPr id="22" name="Rectángulo 21">
              <a:extLst>
                <a:ext uri="{FF2B5EF4-FFF2-40B4-BE49-F238E27FC236}">
                  <a16:creationId xmlns:a16="http://schemas.microsoft.com/office/drawing/2014/main" id="{45B633CA-7337-487C-5D09-3F4D352C1F01}"/>
                </a:ext>
              </a:extLst>
            </p:cNvPr>
            <p:cNvSpPr/>
            <p:nvPr userDrawn="1"/>
          </p:nvSpPr>
          <p:spPr>
            <a:xfrm flipH="1">
              <a:off x="9705226" y="6414247"/>
              <a:ext cx="4571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3" name="Rectángulo 22">
              <a:extLst>
                <a:ext uri="{FF2B5EF4-FFF2-40B4-BE49-F238E27FC236}">
                  <a16:creationId xmlns:a16="http://schemas.microsoft.com/office/drawing/2014/main" id="{59B30706-D988-0920-4364-0FACF75F5F37}"/>
                </a:ext>
              </a:extLst>
            </p:cNvPr>
            <p:cNvSpPr/>
            <p:nvPr userDrawn="1"/>
          </p:nvSpPr>
          <p:spPr>
            <a:xfrm flipH="1">
              <a:off x="9869551" y="6414247"/>
              <a:ext cx="57651"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4" name="Rectángulo 23">
              <a:extLst>
                <a:ext uri="{FF2B5EF4-FFF2-40B4-BE49-F238E27FC236}">
                  <a16:creationId xmlns:a16="http://schemas.microsoft.com/office/drawing/2014/main" id="{232D1086-AE74-0406-2AC0-E828A7D9848B}"/>
                </a:ext>
              </a:extLst>
            </p:cNvPr>
            <p:cNvSpPr/>
            <p:nvPr userDrawn="1"/>
          </p:nvSpPr>
          <p:spPr>
            <a:xfrm flipH="1">
              <a:off x="10050447" y="6414247"/>
              <a:ext cx="59635"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5" name="Rectángulo 24">
              <a:extLst>
                <a:ext uri="{FF2B5EF4-FFF2-40B4-BE49-F238E27FC236}">
                  <a16:creationId xmlns:a16="http://schemas.microsoft.com/office/drawing/2014/main" id="{DB8FFCED-8F69-26B3-891D-4FC820F881CA}"/>
                </a:ext>
              </a:extLst>
            </p:cNvPr>
            <p:cNvSpPr/>
            <p:nvPr userDrawn="1"/>
          </p:nvSpPr>
          <p:spPr>
            <a:xfrm flipH="1">
              <a:off x="10226701" y="6414247"/>
              <a:ext cx="59635"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6" name="Rectángulo 25">
              <a:extLst>
                <a:ext uri="{FF2B5EF4-FFF2-40B4-BE49-F238E27FC236}">
                  <a16:creationId xmlns:a16="http://schemas.microsoft.com/office/drawing/2014/main" id="{EA32DF48-EB7F-6D93-0C0E-2CE8A5231C22}"/>
                </a:ext>
              </a:extLst>
            </p:cNvPr>
            <p:cNvSpPr/>
            <p:nvPr userDrawn="1"/>
          </p:nvSpPr>
          <p:spPr>
            <a:xfrm flipH="1">
              <a:off x="10402954" y="6414247"/>
              <a:ext cx="68913"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7" name="Rectángulo 26">
              <a:extLst>
                <a:ext uri="{FF2B5EF4-FFF2-40B4-BE49-F238E27FC236}">
                  <a16:creationId xmlns:a16="http://schemas.microsoft.com/office/drawing/2014/main" id="{98AA0BAD-2FED-B358-AE93-A96452DA2828}"/>
                </a:ext>
              </a:extLst>
            </p:cNvPr>
            <p:cNvSpPr/>
            <p:nvPr userDrawn="1"/>
          </p:nvSpPr>
          <p:spPr>
            <a:xfrm flipH="1">
              <a:off x="10567280" y="6414247"/>
              <a:ext cx="87467"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8" name="Rectángulo 27">
              <a:extLst>
                <a:ext uri="{FF2B5EF4-FFF2-40B4-BE49-F238E27FC236}">
                  <a16:creationId xmlns:a16="http://schemas.microsoft.com/office/drawing/2014/main" id="{02A74291-083B-B80F-76F7-66E76557796A}"/>
                </a:ext>
              </a:extLst>
            </p:cNvPr>
            <p:cNvSpPr/>
            <p:nvPr userDrawn="1"/>
          </p:nvSpPr>
          <p:spPr>
            <a:xfrm flipH="1">
              <a:off x="10748831" y="6414247"/>
              <a:ext cx="87467"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9" name="Rectángulo 28">
              <a:extLst>
                <a:ext uri="{FF2B5EF4-FFF2-40B4-BE49-F238E27FC236}">
                  <a16:creationId xmlns:a16="http://schemas.microsoft.com/office/drawing/2014/main" id="{C9C53CDF-817C-7319-6540-5450256A7A7D}"/>
                </a:ext>
              </a:extLst>
            </p:cNvPr>
            <p:cNvSpPr/>
            <p:nvPr userDrawn="1"/>
          </p:nvSpPr>
          <p:spPr>
            <a:xfrm flipH="1">
              <a:off x="10923759" y="6414247"/>
              <a:ext cx="96748"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0" name="Rectángulo 29">
              <a:extLst>
                <a:ext uri="{FF2B5EF4-FFF2-40B4-BE49-F238E27FC236}">
                  <a16:creationId xmlns:a16="http://schemas.microsoft.com/office/drawing/2014/main" id="{901E8CF6-9677-B7EB-D0CF-E58670156651}"/>
                </a:ext>
              </a:extLst>
            </p:cNvPr>
            <p:cNvSpPr/>
            <p:nvPr userDrawn="1"/>
          </p:nvSpPr>
          <p:spPr>
            <a:xfrm flipH="1">
              <a:off x="11091723" y="6414247"/>
              <a:ext cx="103714"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1" name="Rectángulo 30">
              <a:extLst>
                <a:ext uri="{FF2B5EF4-FFF2-40B4-BE49-F238E27FC236}">
                  <a16:creationId xmlns:a16="http://schemas.microsoft.com/office/drawing/2014/main" id="{6629851F-2F73-36FE-2DB6-B8496BA14BA6}"/>
                </a:ext>
              </a:extLst>
            </p:cNvPr>
            <p:cNvSpPr/>
            <p:nvPr userDrawn="1"/>
          </p:nvSpPr>
          <p:spPr>
            <a:xfrm flipH="1">
              <a:off x="11266653" y="6414247"/>
              <a:ext cx="111664"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2" name="Rectángulo 31">
              <a:extLst>
                <a:ext uri="{FF2B5EF4-FFF2-40B4-BE49-F238E27FC236}">
                  <a16:creationId xmlns:a16="http://schemas.microsoft.com/office/drawing/2014/main" id="{EF7159FA-A4A0-B900-BAC1-118FFD956ECA}"/>
                </a:ext>
              </a:extLst>
            </p:cNvPr>
            <p:cNvSpPr/>
            <p:nvPr userDrawn="1"/>
          </p:nvSpPr>
          <p:spPr>
            <a:xfrm flipH="1">
              <a:off x="11441593" y="6414247"/>
              <a:ext cx="119603"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3" name="Rectángulo 32">
              <a:extLst>
                <a:ext uri="{FF2B5EF4-FFF2-40B4-BE49-F238E27FC236}">
                  <a16:creationId xmlns:a16="http://schemas.microsoft.com/office/drawing/2014/main" id="{183C29BD-9145-FDD0-29F7-95403C6F9BBE}"/>
                </a:ext>
              </a:extLst>
            </p:cNvPr>
            <p:cNvSpPr/>
            <p:nvPr userDrawn="1"/>
          </p:nvSpPr>
          <p:spPr>
            <a:xfrm flipH="1">
              <a:off x="11616855" y="6414247"/>
              <a:ext cx="12721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4" name="Rectángulo 33">
              <a:extLst>
                <a:ext uri="{FF2B5EF4-FFF2-40B4-BE49-F238E27FC236}">
                  <a16:creationId xmlns:a16="http://schemas.microsoft.com/office/drawing/2014/main" id="{D7D615E7-49DD-2424-6784-40E0BFFA30F5}"/>
                </a:ext>
              </a:extLst>
            </p:cNvPr>
            <p:cNvSpPr/>
            <p:nvPr userDrawn="1"/>
          </p:nvSpPr>
          <p:spPr>
            <a:xfrm flipH="1">
              <a:off x="11791784" y="6414247"/>
              <a:ext cx="130200"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5" name="Rectángulo 34">
              <a:extLst>
                <a:ext uri="{FF2B5EF4-FFF2-40B4-BE49-F238E27FC236}">
                  <a16:creationId xmlns:a16="http://schemas.microsoft.com/office/drawing/2014/main" id="{5224C9B4-00D7-0D34-A96C-B039D63B9662}"/>
                </a:ext>
              </a:extLst>
            </p:cNvPr>
            <p:cNvSpPr/>
            <p:nvPr userDrawn="1"/>
          </p:nvSpPr>
          <p:spPr>
            <a:xfrm flipH="1">
              <a:off x="11962905" y="6414247"/>
              <a:ext cx="13897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grpSp>
    </p:spTree>
    <p:extLst>
      <p:ext uri="{BB962C8B-B14F-4D97-AF65-F5344CB8AC3E}">
        <p14:creationId xmlns:p14="http://schemas.microsoft.com/office/powerpoint/2010/main" val="1617271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pic>
        <p:nvPicPr>
          <p:cNvPr id="13" name="Imagen 12">
            <a:extLst>
              <a:ext uri="{FF2B5EF4-FFF2-40B4-BE49-F238E27FC236}">
                <a16:creationId xmlns:a16="http://schemas.microsoft.com/office/drawing/2014/main" id="{B4281B43-CCCD-24DB-6926-6DBE79E78D7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7248"/>
          <a:stretch/>
        </p:blipFill>
        <p:spPr>
          <a:xfrm>
            <a:off x="20095" y="-140677"/>
            <a:ext cx="12192000" cy="3720932"/>
          </a:xfrm>
          <a:prstGeom prst="rect">
            <a:avLst/>
          </a:prstGeom>
        </p:spPr>
      </p:pic>
      <p:sp>
        <p:nvSpPr>
          <p:cNvPr id="9" name="Rectángulo 8">
            <a:extLst>
              <a:ext uri="{FF2B5EF4-FFF2-40B4-BE49-F238E27FC236}">
                <a16:creationId xmlns:a16="http://schemas.microsoft.com/office/drawing/2014/main" id="{1FD7C5CF-DB38-CD89-C84D-7D46B6EEDF08}"/>
              </a:ext>
            </a:extLst>
          </p:cNvPr>
          <p:cNvSpPr/>
          <p:nvPr userDrawn="1"/>
        </p:nvSpPr>
        <p:spPr>
          <a:xfrm>
            <a:off x="301451" y="3429000"/>
            <a:ext cx="11910644" cy="3486593"/>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10" name="Rectángulo 9">
            <a:extLst>
              <a:ext uri="{FF2B5EF4-FFF2-40B4-BE49-F238E27FC236}">
                <a16:creationId xmlns:a16="http://schemas.microsoft.com/office/drawing/2014/main" id="{B7F7FA98-38BF-B7CB-3CB7-83C408C358F3}"/>
              </a:ext>
            </a:extLst>
          </p:cNvPr>
          <p:cNvSpPr/>
          <p:nvPr userDrawn="1"/>
        </p:nvSpPr>
        <p:spPr>
          <a:xfrm>
            <a:off x="0" y="-140679"/>
            <a:ext cx="301451" cy="3569680"/>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1" name="Rectángulo 10">
            <a:extLst>
              <a:ext uri="{FF2B5EF4-FFF2-40B4-BE49-F238E27FC236}">
                <a16:creationId xmlns:a16="http://schemas.microsoft.com/office/drawing/2014/main" id="{EAFD63A2-43AB-A7C5-CEE8-DEED2BA91FE4}"/>
              </a:ext>
            </a:extLst>
          </p:cNvPr>
          <p:cNvSpPr/>
          <p:nvPr userDrawn="1"/>
        </p:nvSpPr>
        <p:spPr>
          <a:xfrm>
            <a:off x="-1" y="3428998"/>
            <a:ext cx="301451" cy="348659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Tree>
    <p:extLst>
      <p:ext uri="{BB962C8B-B14F-4D97-AF65-F5344CB8AC3E}">
        <p14:creationId xmlns:p14="http://schemas.microsoft.com/office/powerpoint/2010/main" val="2832720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6C4C530B-2446-18A1-9EDF-EAE9500A248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0803" r="34413"/>
          <a:stretch/>
        </p:blipFill>
        <p:spPr>
          <a:xfrm>
            <a:off x="-106326" y="-63967"/>
            <a:ext cx="2596688" cy="6987682"/>
          </a:xfrm>
          <a:prstGeom prst="rect">
            <a:avLst/>
          </a:prstGeom>
        </p:spPr>
      </p:pic>
      <p:sp>
        <p:nvSpPr>
          <p:cNvPr id="9" name="Rectángulo 8">
            <a:extLst>
              <a:ext uri="{FF2B5EF4-FFF2-40B4-BE49-F238E27FC236}">
                <a16:creationId xmlns:a16="http://schemas.microsoft.com/office/drawing/2014/main" id="{75AC794A-8BA9-122F-12FD-94456B2FD92C}"/>
              </a:ext>
            </a:extLst>
          </p:cNvPr>
          <p:cNvSpPr/>
          <p:nvPr userDrawn="1"/>
        </p:nvSpPr>
        <p:spPr>
          <a:xfrm>
            <a:off x="3446585" y="-63965"/>
            <a:ext cx="8765510"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2" name="Rectángulo 1">
            <a:extLst>
              <a:ext uri="{FF2B5EF4-FFF2-40B4-BE49-F238E27FC236}">
                <a16:creationId xmlns:a16="http://schemas.microsoft.com/office/drawing/2014/main" id="{5BEFD0E8-EAE2-343B-E461-9671E60B6338}"/>
              </a:ext>
            </a:extLst>
          </p:cNvPr>
          <p:cNvSpPr/>
          <p:nvPr userDrawn="1"/>
        </p:nvSpPr>
        <p:spPr>
          <a:xfrm>
            <a:off x="2346834" y="-63966"/>
            <a:ext cx="1099751" cy="698593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4" name="CuadroTexto 3">
            <a:extLst>
              <a:ext uri="{FF2B5EF4-FFF2-40B4-BE49-F238E27FC236}">
                <a16:creationId xmlns:a16="http://schemas.microsoft.com/office/drawing/2014/main" id="{0F1F3EE2-6559-A2C3-0F62-C0F617AC2C0D}"/>
              </a:ext>
            </a:extLst>
          </p:cNvPr>
          <p:cNvSpPr txBox="1"/>
          <p:nvPr userDrawn="1"/>
        </p:nvSpPr>
        <p:spPr>
          <a:xfrm rot="16200000">
            <a:off x="243230" y="2737461"/>
            <a:ext cx="5817706" cy="1323439"/>
          </a:xfrm>
          <a:prstGeom prst="rect">
            <a:avLst/>
          </a:prstGeom>
          <a:noFill/>
        </p:spPr>
        <p:txBody>
          <a:bodyPr wrap="square" rtlCol="0">
            <a:spAutoFit/>
          </a:bodyPr>
          <a:lstStyle/>
          <a:p>
            <a:pPr algn="r"/>
            <a:r>
              <a:rPr lang="es-ES_tradnl" sz="8000" b="1" dirty="0">
                <a:solidFill>
                  <a:srgbClr val="6C0E10"/>
                </a:solidFill>
                <a:latin typeface="Roboto" panose="02000000000000000000" pitchFamily="2" charset="0"/>
                <a:ea typeface="Roboto" panose="02000000000000000000" pitchFamily="2" charset="0"/>
              </a:rPr>
              <a:t>Contenido</a:t>
            </a:r>
          </a:p>
        </p:txBody>
      </p:sp>
    </p:spTree>
    <p:extLst>
      <p:ext uri="{BB962C8B-B14F-4D97-AF65-F5344CB8AC3E}">
        <p14:creationId xmlns:p14="http://schemas.microsoft.com/office/powerpoint/2010/main" val="38139053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36C05C2-2CB9-C315-AC0B-A71124767EF6}"/>
              </a:ext>
            </a:extLst>
          </p:cNvPr>
          <p:cNvSpPr/>
          <p:nvPr userDrawn="1"/>
        </p:nvSpPr>
        <p:spPr>
          <a:xfrm>
            <a:off x="-114299" y="-63965"/>
            <a:ext cx="9753600"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solidFill>
                <a:srgbClr val="F0586D"/>
              </a:solidFill>
            </a:endParaRPr>
          </a:p>
          <a:p>
            <a:pPr algn="ctr"/>
            <a:endParaRPr lang="es-PE" dirty="0">
              <a:solidFill>
                <a:srgbClr val="F0586D"/>
              </a:solidFill>
            </a:endParaRPr>
          </a:p>
        </p:txBody>
      </p:sp>
      <p:grpSp>
        <p:nvGrpSpPr>
          <p:cNvPr id="16" name="Grupo 15">
            <a:extLst>
              <a:ext uri="{FF2B5EF4-FFF2-40B4-BE49-F238E27FC236}">
                <a16:creationId xmlns:a16="http://schemas.microsoft.com/office/drawing/2014/main" id="{9D701E33-9700-9FC6-1198-5C35258EB0D2}"/>
              </a:ext>
            </a:extLst>
          </p:cNvPr>
          <p:cNvGrpSpPr/>
          <p:nvPr userDrawn="1"/>
        </p:nvGrpSpPr>
        <p:grpSpPr>
          <a:xfrm>
            <a:off x="3886200" y="1583411"/>
            <a:ext cx="7535825" cy="4199859"/>
            <a:chOff x="3543300" y="1828800"/>
            <a:chExt cx="7535825" cy="4199859"/>
          </a:xfrm>
        </p:grpSpPr>
        <p:sp>
          <p:nvSpPr>
            <p:cNvPr id="7" name="Rectángulo redondeado 6">
              <a:extLst>
                <a:ext uri="{FF2B5EF4-FFF2-40B4-BE49-F238E27FC236}">
                  <a16:creationId xmlns:a16="http://schemas.microsoft.com/office/drawing/2014/main" id="{7E3A5604-10E3-2C1E-BBAC-AE34F4062D2F}"/>
                </a:ext>
              </a:extLst>
            </p:cNvPr>
            <p:cNvSpPr/>
            <p:nvPr userDrawn="1"/>
          </p:nvSpPr>
          <p:spPr>
            <a:xfrm>
              <a:off x="3543300" y="1828800"/>
              <a:ext cx="7535825" cy="4199859"/>
            </a:xfrm>
            <a:prstGeom prst="roundRect">
              <a:avLst>
                <a:gd name="adj" fmla="val 6731"/>
              </a:avLst>
            </a:prstGeom>
            <a:solidFill>
              <a:srgbClr val="D9D9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ángulo 3">
              <a:extLst>
                <a:ext uri="{FF2B5EF4-FFF2-40B4-BE49-F238E27FC236}">
                  <a16:creationId xmlns:a16="http://schemas.microsoft.com/office/drawing/2014/main" id="{4DB9FD65-3500-E033-C5CE-D56F9D40FE3B}"/>
                </a:ext>
              </a:extLst>
            </p:cNvPr>
            <p:cNvSpPr/>
            <p:nvPr userDrawn="1"/>
          </p:nvSpPr>
          <p:spPr>
            <a:xfrm>
              <a:off x="4098851" y="2163722"/>
              <a:ext cx="6023344" cy="3556593"/>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8" name="Rectángulo redondeado 7">
              <a:extLst>
                <a:ext uri="{FF2B5EF4-FFF2-40B4-BE49-F238E27FC236}">
                  <a16:creationId xmlns:a16="http://schemas.microsoft.com/office/drawing/2014/main" id="{4F7ED973-06CF-C958-C9C9-C8ED8BEC2A7A}"/>
                </a:ext>
              </a:extLst>
            </p:cNvPr>
            <p:cNvSpPr/>
            <p:nvPr userDrawn="1"/>
          </p:nvSpPr>
          <p:spPr>
            <a:xfrm>
              <a:off x="10560571" y="3357797"/>
              <a:ext cx="150249" cy="1123821"/>
            </a:xfrm>
            <a:prstGeom prst="roundRect">
              <a:avLst>
                <a:gd name="adj" fmla="val 50000"/>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grpSp>
        <p:nvGrpSpPr>
          <p:cNvPr id="15" name="Grupo 14">
            <a:extLst>
              <a:ext uri="{FF2B5EF4-FFF2-40B4-BE49-F238E27FC236}">
                <a16:creationId xmlns:a16="http://schemas.microsoft.com/office/drawing/2014/main" id="{E36F2BAD-90F7-58B5-C28C-AD8058F00783}"/>
              </a:ext>
            </a:extLst>
          </p:cNvPr>
          <p:cNvGrpSpPr/>
          <p:nvPr userDrawn="1"/>
        </p:nvGrpSpPr>
        <p:grpSpPr>
          <a:xfrm>
            <a:off x="98453" y="4987636"/>
            <a:ext cx="552531" cy="1934329"/>
            <a:chOff x="98453" y="4987637"/>
            <a:chExt cx="552531" cy="1879630"/>
          </a:xfrm>
          <a:solidFill>
            <a:schemeClr val="bg1"/>
          </a:solidFill>
        </p:grpSpPr>
        <p:sp>
          <p:nvSpPr>
            <p:cNvPr id="10" name="Rectángulo 9">
              <a:extLst>
                <a:ext uri="{FF2B5EF4-FFF2-40B4-BE49-F238E27FC236}">
                  <a16:creationId xmlns:a16="http://schemas.microsoft.com/office/drawing/2014/main" id="{CCBD4240-2C70-D88D-DD7C-5E7A856EB176}"/>
                </a:ext>
              </a:extLst>
            </p:cNvPr>
            <p:cNvSpPr/>
            <p:nvPr userDrawn="1"/>
          </p:nvSpPr>
          <p:spPr>
            <a:xfrm flipH="1">
              <a:off x="605265" y="4987637"/>
              <a:ext cx="45719" cy="187963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1" name="Rectángulo 10">
              <a:extLst>
                <a:ext uri="{FF2B5EF4-FFF2-40B4-BE49-F238E27FC236}">
                  <a16:creationId xmlns:a16="http://schemas.microsoft.com/office/drawing/2014/main" id="{6144F95A-84F5-6650-8BEC-A1935C912258}"/>
                </a:ext>
              </a:extLst>
            </p:cNvPr>
            <p:cNvSpPr/>
            <p:nvPr userDrawn="1"/>
          </p:nvSpPr>
          <p:spPr>
            <a:xfrm flipH="1">
              <a:off x="483027" y="4987637"/>
              <a:ext cx="45719" cy="187963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Rectángulo 11">
              <a:extLst>
                <a:ext uri="{FF2B5EF4-FFF2-40B4-BE49-F238E27FC236}">
                  <a16:creationId xmlns:a16="http://schemas.microsoft.com/office/drawing/2014/main" id="{42EB86E2-7690-68B0-85B2-BE29E6234C0F}"/>
                </a:ext>
              </a:extLst>
            </p:cNvPr>
            <p:cNvSpPr/>
            <p:nvPr userDrawn="1"/>
          </p:nvSpPr>
          <p:spPr>
            <a:xfrm flipH="1">
              <a:off x="347969" y="4987637"/>
              <a:ext cx="45719" cy="187963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dirty="0"/>
            </a:p>
          </p:txBody>
        </p:sp>
        <p:sp>
          <p:nvSpPr>
            <p:cNvPr id="13" name="Rectángulo 12">
              <a:extLst>
                <a:ext uri="{FF2B5EF4-FFF2-40B4-BE49-F238E27FC236}">
                  <a16:creationId xmlns:a16="http://schemas.microsoft.com/office/drawing/2014/main" id="{7A06B535-0A7C-35D5-9252-9540D873AA2E}"/>
                </a:ext>
              </a:extLst>
            </p:cNvPr>
            <p:cNvSpPr/>
            <p:nvPr userDrawn="1"/>
          </p:nvSpPr>
          <p:spPr>
            <a:xfrm flipH="1">
              <a:off x="224933" y="4987637"/>
              <a:ext cx="50612" cy="187963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4" name="Rectángulo 13">
              <a:extLst>
                <a:ext uri="{FF2B5EF4-FFF2-40B4-BE49-F238E27FC236}">
                  <a16:creationId xmlns:a16="http://schemas.microsoft.com/office/drawing/2014/main" id="{FE15B268-F441-F1B2-D389-59086E141132}"/>
                </a:ext>
              </a:extLst>
            </p:cNvPr>
            <p:cNvSpPr/>
            <p:nvPr userDrawn="1"/>
          </p:nvSpPr>
          <p:spPr>
            <a:xfrm flipH="1">
              <a:off x="98453" y="4987637"/>
              <a:ext cx="50612" cy="187963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grpSp>
    </p:spTree>
    <p:extLst>
      <p:ext uri="{BB962C8B-B14F-4D97-AF65-F5344CB8AC3E}">
        <p14:creationId xmlns:p14="http://schemas.microsoft.com/office/powerpoint/2010/main" val="24137053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CC2FED8B-0C0A-FD95-75C5-85B01452738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0155" r="16480"/>
          <a:stretch/>
        </p:blipFill>
        <p:spPr>
          <a:xfrm>
            <a:off x="7772405" y="-63965"/>
            <a:ext cx="4548187" cy="6989695"/>
          </a:xfrm>
          <a:prstGeom prst="rect">
            <a:avLst/>
          </a:prstGeom>
        </p:spPr>
      </p:pic>
      <p:sp>
        <p:nvSpPr>
          <p:cNvPr id="2" name="Rectángulo 1">
            <a:extLst>
              <a:ext uri="{FF2B5EF4-FFF2-40B4-BE49-F238E27FC236}">
                <a16:creationId xmlns:a16="http://schemas.microsoft.com/office/drawing/2014/main" id="{9E84804F-A8B2-4214-280F-1D1939EBC696}"/>
              </a:ext>
            </a:extLst>
          </p:cNvPr>
          <p:cNvSpPr/>
          <p:nvPr userDrawn="1"/>
        </p:nvSpPr>
        <p:spPr>
          <a:xfrm>
            <a:off x="-114299" y="-63965"/>
            <a:ext cx="8381999"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grpSp>
        <p:nvGrpSpPr>
          <p:cNvPr id="27" name="Grupo 26">
            <a:extLst>
              <a:ext uri="{FF2B5EF4-FFF2-40B4-BE49-F238E27FC236}">
                <a16:creationId xmlns:a16="http://schemas.microsoft.com/office/drawing/2014/main" id="{15AAEB80-AF4D-5241-9331-4E16D3F34AC9}"/>
              </a:ext>
            </a:extLst>
          </p:cNvPr>
          <p:cNvGrpSpPr/>
          <p:nvPr userDrawn="1"/>
        </p:nvGrpSpPr>
        <p:grpSpPr>
          <a:xfrm>
            <a:off x="9705226" y="6414247"/>
            <a:ext cx="2396658" cy="575448"/>
            <a:chOff x="9705226" y="6414247"/>
            <a:chExt cx="2396658" cy="507718"/>
          </a:xfrm>
          <a:solidFill>
            <a:schemeClr val="bg1"/>
          </a:solidFill>
        </p:grpSpPr>
        <p:sp>
          <p:nvSpPr>
            <p:cNvPr id="10" name="Rectángulo 9">
              <a:extLst>
                <a:ext uri="{FF2B5EF4-FFF2-40B4-BE49-F238E27FC236}">
                  <a16:creationId xmlns:a16="http://schemas.microsoft.com/office/drawing/2014/main" id="{DCACB173-D163-7503-1753-2426D987FA3D}"/>
                </a:ext>
              </a:extLst>
            </p:cNvPr>
            <p:cNvSpPr/>
            <p:nvPr userDrawn="1"/>
          </p:nvSpPr>
          <p:spPr>
            <a:xfrm flipH="1">
              <a:off x="9705226" y="6414247"/>
              <a:ext cx="4571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Rectángulo 11">
              <a:extLst>
                <a:ext uri="{FF2B5EF4-FFF2-40B4-BE49-F238E27FC236}">
                  <a16:creationId xmlns:a16="http://schemas.microsoft.com/office/drawing/2014/main" id="{9330D6EF-611C-61C0-C748-C8E1CD5D1FAD}"/>
                </a:ext>
              </a:extLst>
            </p:cNvPr>
            <p:cNvSpPr/>
            <p:nvPr userDrawn="1"/>
          </p:nvSpPr>
          <p:spPr>
            <a:xfrm flipH="1">
              <a:off x="9869551" y="6414247"/>
              <a:ext cx="57651"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3" name="Rectángulo 12">
              <a:extLst>
                <a:ext uri="{FF2B5EF4-FFF2-40B4-BE49-F238E27FC236}">
                  <a16:creationId xmlns:a16="http://schemas.microsoft.com/office/drawing/2014/main" id="{4952BDEF-5F35-28B8-1B65-236FB7901B1E}"/>
                </a:ext>
              </a:extLst>
            </p:cNvPr>
            <p:cNvSpPr/>
            <p:nvPr userDrawn="1"/>
          </p:nvSpPr>
          <p:spPr>
            <a:xfrm flipH="1">
              <a:off x="10050447" y="6414247"/>
              <a:ext cx="59635"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5" name="Rectángulo 14">
              <a:extLst>
                <a:ext uri="{FF2B5EF4-FFF2-40B4-BE49-F238E27FC236}">
                  <a16:creationId xmlns:a16="http://schemas.microsoft.com/office/drawing/2014/main" id="{099AF0CF-25D6-6A9B-45EA-22CE996736F4}"/>
                </a:ext>
              </a:extLst>
            </p:cNvPr>
            <p:cNvSpPr/>
            <p:nvPr userDrawn="1"/>
          </p:nvSpPr>
          <p:spPr>
            <a:xfrm flipH="1">
              <a:off x="10226701" y="6414247"/>
              <a:ext cx="59635"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6" name="Rectángulo 15">
              <a:extLst>
                <a:ext uri="{FF2B5EF4-FFF2-40B4-BE49-F238E27FC236}">
                  <a16:creationId xmlns:a16="http://schemas.microsoft.com/office/drawing/2014/main" id="{DDF27563-1D41-8190-BADF-E0AB51AE1834}"/>
                </a:ext>
              </a:extLst>
            </p:cNvPr>
            <p:cNvSpPr/>
            <p:nvPr userDrawn="1"/>
          </p:nvSpPr>
          <p:spPr>
            <a:xfrm flipH="1">
              <a:off x="10402954" y="6414247"/>
              <a:ext cx="68913"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8" name="Rectángulo 17">
              <a:extLst>
                <a:ext uri="{FF2B5EF4-FFF2-40B4-BE49-F238E27FC236}">
                  <a16:creationId xmlns:a16="http://schemas.microsoft.com/office/drawing/2014/main" id="{3E9C0E89-5943-771B-203A-0E84ADE93494}"/>
                </a:ext>
              </a:extLst>
            </p:cNvPr>
            <p:cNvSpPr/>
            <p:nvPr userDrawn="1"/>
          </p:nvSpPr>
          <p:spPr>
            <a:xfrm flipH="1">
              <a:off x="10567280" y="6414247"/>
              <a:ext cx="87467"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9" name="Rectángulo 18">
              <a:extLst>
                <a:ext uri="{FF2B5EF4-FFF2-40B4-BE49-F238E27FC236}">
                  <a16:creationId xmlns:a16="http://schemas.microsoft.com/office/drawing/2014/main" id="{035F6823-B55A-EB14-C7CD-893B4E71F569}"/>
                </a:ext>
              </a:extLst>
            </p:cNvPr>
            <p:cNvSpPr/>
            <p:nvPr userDrawn="1"/>
          </p:nvSpPr>
          <p:spPr>
            <a:xfrm flipH="1">
              <a:off x="10748831" y="6414247"/>
              <a:ext cx="87467"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0" name="Rectángulo 19">
              <a:extLst>
                <a:ext uri="{FF2B5EF4-FFF2-40B4-BE49-F238E27FC236}">
                  <a16:creationId xmlns:a16="http://schemas.microsoft.com/office/drawing/2014/main" id="{0FFFD08D-431E-6CEC-9454-5D878934918A}"/>
                </a:ext>
              </a:extLst>
            </p:cNvPr>
            <p:cNvSpPr/>
            <p:nvPr userDrawn="1"/>
          </p:nvSpPr>
          <p:spPr>
            <a:xfrm flipH="1">
              <a:off x="10923759" y="6414247"/>
              <a:ext cx="96748"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1" name="Rectángulo 20">
              <a:extLst>
                <a:ext uri="{FF2B5EF4-FFF2-40B4-BE49-F238E27FC236}">
                  <a16:creationId xmlns:a16="http://schemas.microsoft.com/office/drawing/2014/main" id="{73F34685-B1A8-100F-8299-BC44C270ECE5}"/>
                </a:ext>
              </a:extLst>
            </p:cNvPr>
            <p:cNvSpPr/>
            <p:nvPr userDrawn="1"/>
          </p:nvSpPr>
          <p:spPr>
            <a:xfrm flipH="1">
              <a:off x="11091723" y="6414247"/>
              <a:ext cx="103714"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2" name="Rectángulo 21">
              <a:extLst>
                <a:ext uri="{FF2B5EF4-FFF2-40B4-BE49-F238E27FC236}">
                  <a16:creationId xmlns:a16="http://schemas.microsoft.com/office/drawing/2014/main" id="{63E3941C-88B7-3EA0-090A-55E9F694856D}"/>
                </a:ext>
              </a:extLst>
            </p:cNvPr>
            <p:cNvSpPr/>
            <p:nvPr userDrawn="1"/>
          </p:nvSpPr>
          <p:spPr>
            <a:xfrm flipH="1">
              <a:off x="11266653" y="6414247"/>
              <a:ext cx="111664"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3" name="Rectángulo 22">
              <a:extLst>
                <a:ext uri="{FF2B5EF4-FFF2-40B4-BE49-F238E27FC236}">
                  <a16:creationId xmlns:a16="http://schemas.microsoft.com/office/drawing/2014/main" id="{4490DD13-8CBA-8848-5090-7A49D03E0FB7}"/>
                </a:ext>
              </a:extLst>
            </p:cNvPr>
            <p:cNvSpPr/>
            <p:nvPr userDrawn="1"/>
          </p:nvSpPr>
          <p:spPr>
            <a:xfrm flipH="1">
              <a:off x="11441593" y="6414247"/>
              <a:ext cx="119603"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4" name="Rectángulo 23">
              <a:extLst>
                <a:ext uri="{FF2B5EF4-FFF2-40B4-BE49-F238E27FC236}">
                  <a16:creationId xmlns:a16="http://schemas.microsoft.com/office/drawing/2014/main" id="{63D9B08C-B991-285F-BD69-14A966AB051D}"/>
                </a:ext>
              </a:extLst>
            </p:cNvPr>
            <p:cNvSpPr/>
            <p:nvPr userDrawn="1"/>
          </p:nvSpPr>
          <p:spPr>
            <a:xfrm flipH="1">
              <a:off x="11616855" y="6414247"/>
              <a:ext cx="12721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5" name="Rectángulo 24">
              <a:extLst>
                <a:ext uri="{FF2B5EF4-FFF2-40B4-BE49-F238E27FC236}">
                  <a16:creationId xmlns:a16="http://schemas.microsoft.com/office/drawing/2014/main" id="{DA5442D4-3A9B-4628-9D81-38E7F6E573A2}"/>
                </a:ext>
              </a:extLst>
            </p:cNvPr>
            <p:cNvSpPr/>
            <p:nvPr userDrawn="1"/>
          </p:nvSpPr>
          <p:spPr>
            <a:xfrm flipH="1">
              <a:off x="11791784" y="6414247"/>
              <a:ext cx="130200"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6" name="Rectángulo 25">
              <a:extLst>
                <a:ext uri="{FF2B5EF4-FFF2-40B4-BE49-F238E27FC236}">
                  <a16:creationId xmlns:a16="http://schemas.microsoft.com/office/drawing/2014/main" id="{677C1DCF-9201-F4D5-0409-65AC92EDD198}"/>
                </a:ext>
              </a:extLst>
            </p:cNvPr>
            <p:cNvSpPr/>
            <p:nvPr userDrawn="1"/>
          </p:nvSpPr>
          <p:spPr>
            <a:xfrm flipH="1">
              <a:off x="11962905" y="6414247"/>
              <a:ext cx="13897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grpSp>
    </p:spTree>
    <p:extLst>
      <p:ext uri="{BB962C8B-B14F-4D97-AF65-F5344CB8AC3E}">
        <p14:creationId xmlns:p14="http://schemas.microsoft.com/office/powerpoint/2010/main" val="336029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B0A4BEA0-4FB0-B191-3C7A-A5541981DFA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6787" r="3463"/>
          <a:stretch/>
        </p:blipFill>
        <p:spPr>
          <a:xfrm flipH="1">
            <a:off x="-157164" y="-86577"/>
            <a:ext cx="10477001" cy="7044589"/>
          </a:xfrm>
          <a:prstGeom prst="rect">
            <a:avLst/>
          </a:prstGeom>
        </p:spPr>
      </p:pic>
      <p:sp>
        <p:nvSpPr>
          <p:cNvPr id="2" name="Rectángulo 1">
            <a:extLst>
              <a:ext uri="{FF2B5EF4-FFF2-40B4-BE49-F238E27FC236}">
                <a16:creationId xmlns:a16="http://schemas.microsoft.com/office/drawing/2014/main" id="{3695B068-C99A-1782-18A6-4F0893FDAB46}"/>
              </a:ext>
            </a:extLst>
          </p:cNvPr>
          <p:cNvSpPr/>
          <p:nvPr userDrawn="1"/>
        </p:nvSpPr>
        <p:spPr>
          <a:xfrm flipH="1">
            <a:off x="8372474" y="-63965"/>
            <a:ext cx="3114675" cy="6350465"/>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3" name="CuadroTexto 2">
            <a:extLst>
              <a:ext uri="{FF2B5EF4-FFF2-40B4-BE49-F238E27FC236}">
                <a16:creationId xmlns:a16="http://schemas.microsoft.com/office/drawing/2014/main" id="{AA981CAC-4B06-F461-0F5C-A7FD2C624F69}"/>
              </a:ext>
            </a:extLst>
          </p:cNvPr>
          <p:cNvSpPr txBox="1"/>
          <p:nvPr userDrawn="1"/>
        </p:nvSpPr>
        <p:spPr>
          <a:xfrm rot="16200000">
            <a:off x="8623671" y="2349534"/>
            <a:ext cx="5089777" cy="1323439"/>
          </a:xfrm>
          <a:prstGeom prst="rect">
            <a:avLst/>
          </a:prstGeom>
          <a:noFill/>
        </p:spPr>
        <p:txBody>
          <a:bodyPr wrap="square" rtlCol="0">
            <a:spAutoFit/>
          </a:bodyPr>
          <a:lstStyle/>
          <a:p>
            <a:pPr algn="r"/>
            <a:r>
              <a:rPr lang="es-ES_tradnl" sz="8000" b="1" dirty="0">
                <a:solidFill>
                  <a:schemeClr val="bg1"/>
                </a:solidFill>
                <a:latin typeface="Roboto" panose="02000000000000000000" pitchFamily="2" charset="0"/>
                <a:ea typeface="Roboto" panose="02000000000000000000" pitchFamily="2" charset="0"/>
              </a:rPr>
              <a:t>Tema</a:t>
            </a:r>
          </a:p>
        </p:txBody>
      </p:sp>
    </p:spTree>
    <p:extLst>
      <p:ext uri="{BB962C8B-B14F-4D97-AF65-F5344CB8AC3E}">
        <p14:creationId xmlns:p14="http://schemas.microsoft.com/office/powerpoint/2010/main" val="3137793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605BCFDC-AEB7-D4E2-B252-D7A437D41EB1}"/>
              </a:ext>
            </a:extLst>
          </p:cNvPr>
          <p:cNvSpPr/>
          <p:nvPr userDrawn="1"/>
        </p:nvSpPr>
        <p:spPr>
          <a:xfrm>
            <a:off x="11996163" y="-63965"/>
            <a:ext cx="224413"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6" name="Rectángulo 5">
            <a:extLst>
              <a:ext uri="{FF2B5EF4-FFF2-40B4-BE49-F238E27FC236}">
                <a16:creationId xmlns:a16="http://schemas.microsoft.com/office/drawing/2014/main" id="{E7FD9F81-72D2-CCAC-47EA-D4EB933BCFE5}"/>
              </a:ext>
            </a:extLst>
          </p:cNvPr>
          <p:cNvSpPr/>
          <p:nvPr userDrawn="1"/>
        </p:nvSpPr>
        <p:spPr>
          <a:xfrm>
            <a:off x="-28576" y="-63965"/>
            <a:ext cx="622998"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7" name="Rectángulo 6">
            <a:extLst>
              <a:ext uri="{FF2B5EF4-FFF2-40B4-BE49-F238E27FC236}">
                <a16:creationId xmlns:a16="http://schemas.microsoft.com/office/drawing/2014/main" id="{B2A38778-0D78-5BC3-2040-8A4D472A7362}"/>
              </a:ext>
            </a:extLst>
          </p:cNvPr>
          <p:cNvSpPr/>
          <p:nvPr userDrawn="1"/>
        </p:nvSpPr>
        <p:spPr>
          <a:xfrm>
            <a:off x="594422" y="-63965"/>
            <a:ext cx="90435" cy="6985931"/>
          </a:xfrm>
          <a:prstGeom prst="rect">
            <a:avLst/>
          </a:prstGeom>
          <a:solidFill>
            <a:srgbClr val="B4181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Tree>
    <p:extLst>
      <p:ext uri="{BB962C8B-B14F-4D97-AF65-F5344CB8AC3E}">
        <p14:creationId xmlns:p14="http://schemas.microsoft.com/office/powerpoint/2010/main" val="29528709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ido con título">
    <p:spTree>
      <p:nvGrpSpPr>
        <p:cNvPr id="1" name=""/>
        <p:cNvGrpSpPr/>
        <p:nvPr/>
      </p:nvGrpSpPr>
      <p:grpSpPr>
        <a:xfrm>
          <a:off x="0" y="0"/>
          <a:ext cx="0" cy="0"/>
          <a:chOff x="0" y="0"/>
          <a:chExt cx="0" cy="0"/>
        </a:xfrm>
      </p:grpSpPr>
      <p:pic>
        <p:nvPicPr>
          <p:cNvPr id="22" name="Imagen 21">
            <a:extLst>
              <a:ext uri="{FF2B5EF4-FFF2-40B4-BE49-F238E27FC236}">
                <a16:creationId xmlns:a16="http://schemas.microsoft.com/office/drawing/2014/main" id="{CEE21166-4746-C4EF-ED86-6D6A2033F01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9684" t="14832" b="10998"/>
          <a:stretch/>
        </p:blipFill>
        <p:spPr>
          <a:xfrm>
            <a:off x="-100013" y="-63965"/>
            <a:ext cx="6396042" cy="6985931"/>
          </a:xfrm>
          <a:prstGeom prst="rect">
            <a:avLst/>
          </a:prstGeom>
        </p:spPr>
      </p:pic>
      <p:sp>
        <p:nvSpPr>
          <p:cNvPr id="2" name="Rectángulo 1">
            <a:extLst>
              <a:ext uri="{FF2B5EF4-FFF2-40B4-BE49-F238E27FC236}">
                <a16:creationId xmlns:a16="http://schemas.microsoft.com/office/drawing/2014/main" id="{206E95BF-93DC-3EF1-1B9C-7EEA29B44D85}"/>
              </a:ext>
            </a:extLst>
          </p:cNvPr>
          <p:cNvSpPr/>
          <p:nvPr userDrawn="1"/>
        </p:nvSpPr>
        <p:spPr>
          <a:xfrm>
            <a:off x="6096000" y="-63965"/>
            <a:ext cx="6148762"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grpSp>
        <p:nvGrpSpPr>
          <p:cNvPr id="3" name="Grupo 2">
            <a:extLst>
              <a:ext uri="{FF2B5EF4-FFF2-40B4-BE49-F238E27FC236}">
                <a16:creationId xmlns:a16="http://schemas.microsoft.com/office/drawing/2014/main" id="{1BEF9533-0CAD-29B2-52BC-CC538FE12649}"/>
              </a:ext>
            </a:extLst>
          </p:cNvPr>
          <p:cNvGrpSpPr/>
          <p:nvPr userDrawn="1"/>
        </p:nvGrpSpPr>
        <p:grpSpPr>
          <a:xfrm>
            <a:off x="9848104" y="-63965"/>
            <a:ext cx="2396658" cy="764053"/>
            <a:chOff x="9705226" y="6414247"/>
            <a:chExt cx="2396658" cy="507718"/>
          </a:xfrm>
          <a:solidFill>
            <a:schemeClr val="bg1"/>
          </a:solidFill>
        </p:grpSpPr>
        <p:sp>
          <p:nvSpPr>
            <p:cNvPr id="4" name="Rectángulo 3">
              <a:extLst>
                <a:ext uri="{FF2B5EF4-FFF2-40B4-BE49-F238E27FC236}">
                  <a16:creationId xmlns:a16="http://schemas.microsoft.com/office/drawing/2014/main" id="{16A9D1AF-19F0-DD5D-5DA5-385419377F01}"/>
                </a:ext>
              </a:extLst>
            </p:cNvPr>
            <p:cNvSpPr/>
            <p:nvPr userDrawn="1"/>
          </p:nvSpPr>
          <p:spPr>
            <a:xfrm flipH="1">
              <a:off x="9705226" y="6414247"/>
              <a:ext cx="4571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5" name="Rectángulo 4">
              <a:extLst>
                <a:ext uri="{FF2B5EF4-FFF2-40B4-BE49-F238E27FC236}">
                  <a16:creationId xmlns:a16="http://schemas.microsoft.com/office/drawing/2014/main" id="{E6AA1754-C133-2B92-4C7F-4AB106224244}"/>
                </a:ext>
              </a:extLst>
            </p:cNvPr>
            <p:cNvSpPr/>
            <p:nvPr userDrawn="1"/>
          </p:nvSpPr>
          <p:spPr>
            <a:xfrm flipH="1">
              <a:off x="9869551" y="6414247"/>
              <a:ext cx="57651"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6" name="Rectángulo 5">
              <a:extLst>
                <a:ext uri="{FF2B5EF4-FFF2-40B4-BE49-F238E27FC236}">
                  <a16:creationId xmlns:a16="http://schemas.microsoft.com/office/drawing/2014/main" id="{D925055F-B220-8D44-0379-7B19DFB8AC5B}"/>
                </a:ext>
              </a:extLst>
            </p:cNvPr>
            <p:cNvSpPr/>
            <p:nvPr userDrawn="1"/>
          </p:nvSpPr>
          <p:spPr>
            <a:xfrm flipH="1">
              <a:off x="10050447" y="6414247"/>
              <a:ext cx="59635"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7" name="Rectángulo 6">
              <a:extLst>
                <a:ext uri="{FF2B5EF4-FFF2-40B4-BE49-F238E27FC236}">
                  <a16:creationId xmlns:a16="http://schemas.microsoft.com/office/drawing/2014/main" id="{DD6358A4-CA38-C986-AF84-2092C6B1E9ED}"/>
                </a:ext>
              </a:extLst>
            </p:cNvPr>
            <p:cNvSpPr/>
            <p:nvPr userDrawn="1"/>
          </p:nvSpPr>
          <p:spPr>
            <a:xfrm flipH="1">
              <a:off x="10226701" y="6414247"/>
              <a:ext cx="59635"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8" name="Rectángulo 7">
              <a:extLst>
                <a:ext uri="{FF2B5EF4-FFF2-40B4-BE49-F238E27FC236}">
                  <a16:creationId xmlns:a16="http://schemas.microsoft.com/office/drawing/2014/main" id="{D0862FCB-AFEF-4D63-172C-FEB8AC2E9A68}"/>
                </a:ext>
              </a:extLst>
            </p:cNvPr>
            <p:cNvSpPr/>
            <p:nvPr userDrawn="1"/>
          </p:nvSpPr>
          <p:spPr>
            <a:xfrm flipH="1">
              <a:off x="10402954" y="6414247"/>
              <a:ext cx="68913"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9" name="Rectángulo 8">
              <a:extLst>
                <a:ext uri="{FF2B5EF4-FFF2-40B4-BE49-F238E27FC236}">
                  <a16:creationId xmlns:a16="http://schemas.microsoft.com/office/drawing/2014/main" id="{33842C74-310C-BF6A-D73F-95A948338A3C}"/>
                </a:ext>
              </a:extLst>
            </p:cNvPr>
            <p:cNvSpPr/>
            <p:nvPr userDrawn="1"/>
          </p:nvSpPr>
          <p:spPr>
            <a:xfrm flipH="1">
              <a:off x="10567280" y="6414247"/>
              <a:ext cx="87467"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0" name="Rectángulo 9">
              <a:extLst>
                <a:ext uri="{FF2B5EF4-FFF2-40B4-BE49-F238E27FC236}">
                  <a16:creationId xmlns:a16="http://schemas.microsoft.com/office/drawing/2014/main" id="{E861D8D0-3230-9AC8-6358-975B3E8E8294}"/>
                </a:ext>
              </a:extLst>
            </p:cNvPr>
            <p:cNvSpPr/>
            <p:nvPr userDrawn="1"/>
          </p:nvSpPr>
          <p:spPr>
            <a:xfrm flipH="1">
              <a:off x="10748831" y="6414247"/>
              <a:ext cx="87467"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2" name="Rectángulo 11">
              <a:extLst>
                <a:ext uri="{FF2B5EF4-FFF2-40B4-BE49-F238E27FC236}">
                  <a16:creationId xmlns:a16="http://schemas.microsoft.com/office/drawing/2014/main" id="{A492F803-422C-129E-E992-B612C25DFE7D}"/>
                </a:ext>
              </a:extLst>
            </p:cNvPr>
            <p:cNvSpPr/>
            <p:nvPr userDrawn="1"/>
          </p:nvSpPr>
          <p:spPr>
            <a:xfrm flipH="1">
              <a:off x="10923759" y="6414247"/>
              <a:ext cx="96748"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3" name="Rectángulo 12">
              <a:extLst>
                <a:ext uri="{FF2B5EF4-FFF2-40B4-BE49-F238E27FC236}">
                  <a16:creationId xmlns:a16="http://schemas.microsoft.com/office/drawing/2014/main" id="{D712FCB9-88B8-8D2E-E7EE-AEBB9D8FC14C}"/>
                </a:ext>
              </a:extLst>
            </p:cNvPr>
            <p:cNvSpPr/>
            <p:nvPr userDrawn="1"/>
          </p:nvSpPr>
          <p:spPr>
            <a:xfrm flipH="1">
              <a:off x="11091723" y="6414247"/>
              <a:ext cx="103714"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4" name="Rectángulo 13">
              <a:extLst>
                <a:ext uri="{FF2B5EF4-FFF2-40B4-BE49-F238E27FC236}">
                  <a16:creationId xmlns:a16="http://schemas.microsoft.com/office/drawing/2014/main" id="{1B06EFFD-E43A-2C91-C532-5612E4B0F5E6}"/>
                </a:ext>
              </a:extLst>
            </p:cNvPr>
            <p:cNvSpPr/>
            <p:nvPr userDrawn="1"/>
          </p:nvSpPr>
          <p:spPr>
            <a:xfrm flipH="1">
              <a:off x="11266653" y="6414247"/>
              <a:ext cx="111664"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5" name="Rectángulo 14">
              <a:extLst>
                <a:ext uri="{FF2B5EF4-FFF2-40B4-BE49-F238E27FC236}">
                  <a16:creationId xmlns:a16="http://schemas.microsoft.com/office/drawing/2014/main" id="{C519C26C-0915-8E2D-CA19-25FEAD834889}"/>
                </a:ext>
              </a:extLst>
            </p:cNvPr>
            <p:cNvSpPr/>
            <p:nvPr userDrawn="1"/>
          </p:nvSpPr>
          <p:spPr>
            <a:xfrm flipH="1">
              <a:off x="11441593" y="6414247"/>
              <a:ext cx="119603"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6" name="Rectángulo 15">
              <a:extLst>
                <a:ext uri="{FF2B5EF4-FFF2-40B4-BE49-F238E27FC236}">
                  <a16:creationId xmlns:a16="http://schemas.microsoft.com/office/drawing/2014/main" id="{72FC3DCA-8CFD-223C-E77A-ABC3A334CBB0}"/>
                </a:ext>
              </a:extLst>
            </p:cNvPr>
            <p:cNvSpPr/>
            <p:nvPr userDrawn="1"/>
          </p:nvSpPr>
          <p:spPr>
            <a:xfrm flipH="1">
              <a:off x="11616855" y="6414247"/>
              <a:ext cx="12721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7" name="Rectángulo 16">
              <a:extLst>
                <a:ext uri="{FF2B5EF4-FFF2-40B4-BE49-F238E27FC236}">
                  <a16:creationId xmlns:a16="http://schemas.microsoft.com/office/drawing/2014/main" id="{ED5E2350-8341-30FE-B8F6-ED211D86AE44}"/>
                </a:ext>
              </a:extLst>
            </p:cNvPr>
            <p:cNvSpPr/>
            <p:nvPr userDrawn="1"/>
          </p:nvSpPr>
          <p:spPr>
            <a:xfrm flipH="1">
              <a:off x="11791784" y="6414247"/>
              <a:ext cx="130200"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8" name="Rectángulo 17">
              <a:extLst>
                <a:ext uri="{FF2B5EF4-FFF2-40B4-BE49-F238E27FC236}">
                  <a16:creationId xmlns:a16="http://schemas.microsoft.com/office/drawing/2014/main" id="{79752899-BA4E-FCF8-EAB9-D4FB44DF16B3}"/>
                </a:ext>
              </a:extLst>
            </p:cNvPr>
            <p:cNvSpPr/>
            <p:nvPr userDrawn="1"/>
          </p:nvSpPr>
          <p:spPr>
            <a:xfrm flipH="1">
              <a:off x="11962905" y="6414247"/>
              <a:ext cx="138979" cy="507718"/>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grpSp>
    </p:spTree>
    <p:extLst>
      <p:ext uri="{BB962C8B-B14F-4D97-AF65-F5344CB8AC3E}">
        <p14:creationId xmlns:p14="http://schemas.microsoft.com/office/powerpoint/2010/main" val="1688885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n con título">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8C16DF0C-2A6D-BA73-3426-6410F6C255A0}"/>
              </a:ext>
            </a:extLst>
          </p:cNvPr>
          <p:cNvSpPr/>
          <p:nvPr userDrawn="1"/>
        </p:nvSpPr>
        <p:spPr>
          <a:xfrm>
            <a:off x="86244" y="-63965"/>
            <a:ext cx="12105756" cy="698593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4" name="Rectángulo 3">
            <a:extLst>
              <a:ext uri="{FF2B5EF4-FFF2-40B4-BE49-F238E27FC236}">
                <a16:creationId xmlns:a16="http://schemas.microsoft.com/office/drawing/2014/main" id="{EFD0116D-A700-F242-CBB5-57CA0C183657}"/>
              </a:ext>
            </a:extLst>
          </p:cNvPr>
          <p:cNvSpPr/>
          <p:nvPr userDrawn="1"/>
        </p:nvSpPr>
        <p:spPr>
          <a:xfrm flipH="1">
            <a:off x="984894" y="-63965"/>
            <a:ext cx="224413" cy="6985931"/>
          </a:xfrm>
          <a:prstGeom prst="rect">
            <a:avLst/>
          </a:prstGeom>
          <a:solidFill>
            <a:srgbClr val="B4181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2" name="Rectángulo 1">
            <a:extLst>
              <a:ext uri="{FF2B5EF4-FFF2-40B4-BE49-F238E27FC236}">
                <a16:creationId xmlns:a16="http://schemas.microsoft.com/office/drawing/2014/main" id="{4D5295A8-1D9D-7BED-9DA9-626C2D0BD258}"/>
              </a:ext>
            </a:extLst>
          </p:cNvPr>
          <p:cNvSpPr/>
          <p:nvPr userDrawn="1"/>
        </p:nvSpPr>
        <p:spPr>
          <a:xfrm>
            <a:off x="11996163" y="-63965"/>
            <a:ext cx="224413"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
        <p:nvSpPr>
          <p:cNvPr id="3" name="Rectángulo 2">
            <a:extLst>
              <a:ext uri="{FF2B5EF4-FFF2-40B4-BE49-F238E27FC236}">
                <a16:creationId xmlns:a16="http://schemas.microsoft.com/office/drawing/2014/main" id="{DE087DE4-92D3-90D3-E162-943AF8928C81}"/>
              </a:ext>
            </a:extLst>
          </p:cNvPr>
          <p:cNvSpPr/>
          <p:nvPr userDrawn="1"/>
        </p:nvSpPr>
        <p:spPr>
          <a:xfrm>
            <a:off x="-28577" y="-63965"/>
            <a:ext cx="1123063" cy="6985931"/>
          </a:xfrm>
          <a:prstGeom prst="rect">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a:p>
            <a:pPr algn="ctr"/>
            <a:endParaRPr lang="es-PE" dirty="0"/>
          </a:p>
        </p:txBody>
      </p:sp>
    </p:spTree>
    <p:extLst>
      <p:ext uri="{BB962C8B-B14F-4D97-AF65-F5344CB8AC3E}">
        <p14:creationId xmlns:p14="http://schemas.microsoft.com/office/powerpoint/2010/main" val="1106619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D7B52A0-27B6-552F-29AB-86098E2094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1DE2AEB1-7813-7B19-5F83-FA8BBDDA2D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C88DF19E-5F6D-A60F-569F-D4B8C2ED5E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AD5D83-F3A4-4E5E-BD3D-885D17711F7F}" type="datetimeFigureOut">
              <a:rPr lang="es-PE" smtClean="0"/>
              <a:t>26/02/2024</a:t>
            </a:fld>
            <a:endParaRPr lang="es-PE"/>
          </a:p>
        </p:txBody>
      </p:sp>
      <p:sp>
        <p:nvSpPr>
          <p:cNvPr id="5" name="Marcador de pie de página 4">
            <a:extLst>
              <a:ext uri="{FF2B5EF4-FFF2-40B4-BE49-F238E27FC236}">
                <a16:creationId xmlns:a16="http://schemas.microsoft.com/office/drawing/2014/main" id="{305A0A96-6D6F-BB91-9120-C3DBB6A65D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a:p>
        </p:txBody>
      </p:sp>
      <p:sp>
        <p:nvSpPr>
          <p:cNvPr id="6" name="Marcador de número de diapositiva 5">
            <a:extLst>
              <a:ext uri="{FF2B5EF4-FFF2-40B4-BE49-F238E27FC236}">
                <a16:creationId xmlns:a16="http://schemas.microsoft.com/office/drawing/2014/main" id="{E907CED3-116F-2306-88B2-F36E760AF9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39276B-0852-47F6-A4C5-2AC5CD006795}" type="slidenum">
              <a:rPr lang="es-PE" smtClean="0"/>
              <a:t>‹Nº›</a:t>
            </a:fld>
            <a:endParaRPr lang="es-PE"/>
          </a:p>
        </p:txBody>
      </p:sp>
    </p:spTree>
    <p:extLst>
      <p:ext uri="{BB962C8B-B14F-4D97-AF65-F5344CB8AC3E}">
        <p14:creationId xmlns:p14="http://schemas.microsoft.com/office/powerpoint/2010/main" val="2139435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62" r:id="rId12"/>
    <p:sldLayoutId id="2147483661" r:id="rId13"/>
    <p:sldLayoutId id="2147483659"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hyperlink" Target="https://www.digitaliapublishing.com/a/66605" TargetMode="External"/><Relationship Id="rId2" Type="http://schemas.openxmlformats.org/officeDocument/2006/relationships/hyperlink" Target="https://search.ebscohost.com/login.aspx?direct=true&amp;db=e000xww&amp;AN=1690049&amp;lang=es&amp;site=ehost-live" TargetMode="External"/><Relationship Id="rId1" Type="http://schemas.openxmlformats.org/officeDocument/2006/relationships/slideLayout" Target="../slideLayouts/slideLayout13.xml"/><Relationship Id="rId5" Type="http://schemas.openxmlformats.org/officeDocument/2006/relationships/hyperlink" Target="https://www.digitaliapublishing.com/a/86830" TargetMode="External"/><Relationship Id="rId4" Type="http://schemas.openxmlformats.org/officeDocument/2006/relationships/hyperlink" Target="https://www.digitaliapublishing.com/a/109943"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youtu.be/D4OXdVB6fik?si=sQYFtskIfglfra7-"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FE173452-1854-A55F-B75E-E3C6989BA2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169" y="702505"/>
            <a:ext cx="1540064" cy="469651"/>
          </a:xfrm>
          <a:prstGeom prst="rect">
            <a:avLst/>
          </a:prstGeom>
        </p:spPr>
      </p:pic>
      <p:cxnSp>
        <p:nvCxnSpPr>
          <p:cNvPr id="4" name="Conector recto de flecha 3">
            <a:extLst>
              <a:ext uri="{FF2B5EF4-FFF2-40B4-BE49-F238E27FC236}">
                <a16:creationId xmlns:a16="http://schemas.microsoft.com/office/drawing/2014/main" id="{3EA202D7-D504-869D-A913-13E96377AEB9}"/>
              </a:ext>
            </a:extLst>
          </p:cNvPr>
          <p:cNvCxnSpPr>
            <a:cxnSpLocks/>
          </p:cNvCxnSpPr>
          <p:nvPr/>
        </p:nvCxnSpPr>
        <p:spPr>
          <a:xfrm>
            <a:off x="2471736" y="565855"/>
            <a:ext cx="0" cy="742950"/>
          </a:xfrm>
          <a:prstGeom prst="straightConnector1">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CuadroTexto 5">
            <a:extLst>
              <a:ext uri="{FF2B5EF4-FFF2-40B4-BE49-F238E27FC236}">
                <a16:creationId xmlns:a16="http://schemas.microsoft.com/office/drawing/2014/main" id="{E7B31ACF-9798-647A-AD39-6BD6725FE105}"/>
              </a:ext>
            </a:extLst>
          </p:cNvPr>
          <p:cNvSpPr txBox="1"/>
          <p:nvPr/>
        </p:nvSpPr>
        <p:spPr>
          <a:xfrm>
            <a:off x="2471736" y="565855"/>
            <a:ext cx="1569418" cy="738664"/>
          </a:xfrm>
          <a:prstGeom prst="rect">
            <a:avLst/>
          </a:prstGeom>
          <a:noFill/>
        </p:spPr>
        <p:txBody>
          <a:bodyPr wrap="square" rtlCol="0">
            <a:spAutoFit/>
          </a:bodyPr>
          <a:lstStyle/>
          <a:p>
            <a:pPr algn="ctr"/>
            <a:r>
              <a:rPr lang="es-ES_tradnl" sz="1400" dirty="0">
                <a:solidFill>
                  <a:schemeClr val="bg1"/>
                </a:solidFill>
                <a:latin typeface="Roboto" panose="02000000000000000000" pitchFamily="2" charset="0"/>
                <a:ea typeface="Roboto" panose="02000000000000000000" pitchFamily="2" charset="0"/>
              </a:rPr>
              <a:t>Programa de </a:t>
            </a:r>
          </a:p>
          <a:p>
            <a:pPr algn="ctr"/>
            <a:r>
              <a:rPr lang="es-ES_tradnl" sz="1400" dirty="0">
                <a:solidFill>
                  <a:schemeClr val="bg1"/>
                </a:solidFill>
                <a:latin typeface="Roboto" panose="02000000000000000000" pitchFamily="2" charset="0"/>
                <a:ea typeface="Roboto" panose="02000000000000000000" pitchFamily="2" charset="0"/>
              </a:rPr>
              <a:t>Ingeniería de Sistemas</a:t>
            </a:r>
          </a:p>
        </p:txBody>
      </p:sp>
      <p:sp>
        <p:nvSpPr>
          <p:cNvPr id="7" name="Rectángulo 6">
            <a:extLst>
              <a:ext uri="{FF2B5EF4-FFF2-40B4-BE49-F238E27FC236}">
                <a16:creationId xmlns:a16="http://schemas.microsoft.com/office/drawing/2014/main" id="{127F1BEE-AC37-86DF-AC3A-ED8088790D4D}"/>
              </a:ext>
            </a:extLst>
          </p:cNvPr>
          <p:cNvSpPr/>
          <p:nvPr/>
        </p:nvSpPr>
        <p:spPr>
          <a:xfrm>
            <a:off x="419888" y="1877111"/>
            <a:ext cx="3256367" cy="112552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dirty="0"/>
          </a:p>
        </p:txBody>
      </p:sp>
      <p:sp>
        <p:nvSpPr>
          <p:cNvPr id="8" name="CuadroTexto 7">
            <a:extLst>
              <a:ext uri="{FF2B5EF4-FFF2-40B4-BE49-F238E27FC236}">
                <a16:creationId xmlns:a16="http://schemas.microsoft.com/office/drawing/2014/main" id="{902C519D-1FDE-7580-3CDA-7174DC79780E}"/>
              </a:ext>
            </a:extLst>
          </p:cNvPr>
          <p:cNvSpPr txBox="1"/>
          <p:nvPr/>
        </p:nvSpPr>
        <p:spPr>
          <a:xfrm>
            <a:off x="487052" y="1986975"/>
            <a:ext cx="2911151" cy="1015663"/>
          </a:xfrm>
          <a:prstGeom prst="rect">
            <a:avLst/>
          </a:prstGeom>
          <a:noFill/>
        </p:spPr>
        <p:txBody>
          <a:bodyPr wrap="square" rtlCol="0">
            <a:spAutoFit/>
          </a:bodyPr>
          <a:lstStyle/>
          <a:p>
            <a:pPr algn="ctr"/>
            <a:r>
              <a:rPr lang="es-ES_tradnl" sz="2000" b="1" dirty="0">
                <a:solidFill>
                  <a:srgbClr val="6C0E10"/>
                </a:solidFill>
                <a:latin typeface="Roboto" panose="02000000000000000000" pitchFamily="2" charset="0"/>
                <a:ea typeface="Roboto" panose="02000000000000000000" pitchFamily="2" charset="0"/>
              </a:rPr>
              <a:t>GESTIÓN DE DATOS </a:t>
            </a:r>
          </a:p>
          <a:p>
            <a:pPr algn="ctr"/>
            <a:r>
              <a:rPr lang="es-ES_tradnl" sz="2000" b="1" dirty="0">
                <a:solidFill>
                  <a:srgbClr val="6C0E10"/>
                </a:solidFill>
                <a:latin typeface="Roboto" panose="02000000000000000000" pitchFamily="2" charset="0"/>
                <a:ea typeface="Roboto" panose="02000000000000000000" pitchFamily="2" charset="0"/>
              </a:rPr>
              <a:t>E</a:t>
            </a:r>
          </a:p>
          <a:p>
            <a:pPr algn="ctr"/>
            <a:r>
              <a:rPr lang="es-ES_tradnl" sz="2000" b="1" dirty="0">
                <a:solidFill>
                  <a:srgbClr val="6C0E10"/>
                </a:solidFill>
                <a:latin typeface="Roboto" panose="02000000000000000000" pitchFamily="2" charset="0"/>
                <a:ea typeface="Roboto" panose="02000000000000000000" pitchFamily="2" charset="0"/>
              </a:rPr>
              <a:t> INFORMACIÓN II</a:t>
            </a:r>
          </a:p>
        </p:txBody>
      </p:sp>
      <p:sp>
        <p:nvSpPr>
          <p:cNvPr id="11" name="CuadroTexto 10">
            <a:extLst>
              <a:ext uri="{FF2B5EF4-FFF2-40B4-BE49-F238E27FC236}">
                <a16:creationId xmlns:a16="http://schemas.microsoft.com/office/drawing/2014/main" id="{63582A60-C8C7-93E7-19C1-0C126BC1729B}"/>
              </a:ext>
            </a:extLst>
          </p:cNvPr>
          <p:cNvSpPr txBox="1"/>
          <p:nvPr/>
        </p:nvSpPr>
        <p:spPr>
          <a:xfrm>
            <a:off x="1034746" y="4024344"/>
            <a:ext cx="1569418" cy="400110"/>
          </a:xfrm>
          <a:prstGeom prst="rect">
            <a:avLst/>
          </a:prstGeom>
          <a:noFill/>
        </p:spPr>
        <p:txBody>
          <a:bodyPr wrap="square" rtlCol="0">
            <a:spAutoFit/>
          </a:bodyPr>
          <a:lstStyle/>
          <a:p>
            <a:r>
              <a:rPr lang="es-ES_tradnl" sz="2000" b="1" dirty="0">
                <a:solidFill>
                  <a:schemeClr val="bg1"/>
                </a:solidFill>
                <a:latin typeface="Roboto" panose="02000000000000000000" pitchFamily="2" charset="0"/>
                <a:ea typeface="Roboto" panose="02000000000000000000" pitchFamily="2" charset="0"/>
              </a:rPr>
              <a:t>Sesión 15</a:t>
            </a:r>
          </a:p>
        </p:txBody>
      </p:sp>
      <p:sp>
        <p:nvSpPr>
          <p:cNvPr id="12" name="CuadroTexto 11">
            <a:extLst>
              <a:ext uri="{FF2B5EF4-FFF2-40B4-BE49-F238E27FC236}">
                <a16:creationId xmlns:a16="http://schemas.microsoft.com/office/drawing/2014/main" id="{B04384F0-A790-6E10-1FBA-C131985987D4}"/>
              </a:ext>
            </a:extLst>
          </p:cNvPr>
          <p:cNvSpPr txBox="1"/>
          <p:nvPr/>
        </p:nvSpPr>
        <p:spPr>
          <a:xfrm>
            <a:off x="122297" y="4692106"/>
            <a:ext cx="4236973" cy="1785104"/>
          </a:xfrm>
          <a:prstGeom prst="rect">
            <a:avLst/>
          </a:prstGeom>
          <a:noFill/>
        </p:spPr>
        <p:txBody>
          <a:bodyPr wrap="square" rtlCol="0">
            <a:spAutoFit/>
          </a:bodyPr>
          <a:lstStyle/>
          <a:p>
            <a:r>
              <a:rPr lang="es-ES_tradnl" sz="2000" b="1" dirty="0">
                <a:solidFill>
                  <a:schemeClr val="bg1"/>
                </a:solidFill>
                <a:latin typeface="Roboto" panose="02000000000000000000" pitchFamily="2" charset="0"/>
                <a:ea typeface="Roboto" panose="02000000000000000000" pitchFamily="2" charset="0"/>
              </a:rPr>
              <a:t>Tema:</a:t>
            </a:r>
          </a:p>
          <a:p>
            <a:endParaRPr lang="es-MX" b="1" dirty="0">
              <a:solidFill>
                <a:schemeClr val="bg1"/>
              </a:solidFill>
              <a:latin typeface="Roboto" panose="02000000000000000000" pitchFamily="2" charset="0"/>
            </a:endParaRPr>
          </a:p>
          <a:p>
            <a:pPr algn="ctr"/>
            <a:r>
              <a:rPr lang="es-MX" dirty="0">
                <a:solidFill>
                  <a:schemeClr val="bg1"/>
                </a:solidFill>
                <a:latin typeface="Roboto" panose="02000000000000000000" pitchFamily="2" charset="0"/>
              </a:rPr>
              <a:t>           Uso de SQL Server </a:t>
            </a:r>
            <a:r>
              <a:rPr lang="es-MX" dirty="0" err="1">
                <a:solidFill>
                  <a:schemeClr val="bg1"/>
                </a:solidFill>
                <a:latin typeface="Roboto" panose="02000000000000000000" pitchFamily="2" charset="0"/>
              </a:rPr>
              <a:t>Profiler</a:t>
            </a:r>
            <a:r>
              <a:rPr lang="es-MX" dirty="0">
                <a:solidFill>
                  <a:schemeClr val="bg1"/>
                </a:solidFill>
                <a:latin typeface="Roboto" panose="02000000000000000000" pitchFamily="2" charset="0"/>
              </a:rPr>
              <a:t> </a:t>
            </a:r>
          </a:p>
          <a:p>
            <a:pPr algn="ctr"/>
            <a:r>
              <a:rPr lang="es-MX" dirty="0">
                <a:solidFill>
                  <a:schemeClr val="bg1"/>
                </a:solidFill>
                <a:latin typeface="Roboto" panose="02000000000000000000" pitchFamily="2" charset="0"/>
              </a:rPr>
              <a:t>y </a:t>
            </a:r>
          </a:p>
          <a:p>
            <a:pPr algn="ctr"/>
            <a:r>
              <a:rPr lang="es-MX" dirty="0">
                <a:solidFill>
                  <a:schemeClr val="bg1"/>
                </a:solidFill>
                <a:latin typeface="Roboto" panose="02000000000000000000" pitchFamily="2" charset="0"/>
              </a:rPr>
              <a:t>             el Optimizador del motor de Base de Datos</a:t>
            </a:r>
            <a:endParaRPr lang="es-ES_tradnl" dirty="0">
              <a:solidFill>
                <a:schemeClr val="bg1"/>
              </a:solidFill>
              <a:latin typeface="Roboto" panose="02000000000000000000" pitchFamily="2" charset="0"/>
            </a:endParaRPr>
          </a:p>
        </p:txBody>
      </p:sp>
    </p:spTree>
    <p:extLst>
      <p:ext uri="{BB962C8B-B14F-4D97-AF65-F5344CB8AC3E}">
        <p14:creationId xmlns:p14="http://schemas.microsoft.com/office/powerpoint/2010/main" val="15773491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4390B97-38DD-DA76-EE22-379551E20F49}"/>
              </a:ext>
            </a:extLst>
          </p:cNvPr>
          <p:cNvSpPr txBox="1"/>
          <p:nvPr/>
        </p:nvSpPr>
        <p:spPr>
          <a:xfrm rot="16200000">
            <a:off x="-1710329" y="2404544"/>
            <a:ext cx="3989817" cy="307777"/>
          </a:xfrm>
          <a:prstGeom prst="rect">
            <a:avLst/>
          </a:prstGeom>
          <a:noFill/>
        </p:spPr>
        <p:txBody>
          <a:bodyPr wrap="square" rtlCol="0">
            <a:spAutoFit/>
          </a:bodyPr>
          <a:lstStyle/>
          <a:p>
            <a:pPr algn="r"/>
            <a:r>
              <a:rPr lang="es-ES_tradnl" sz="1400" dirty="0">
                <a:solidFill>
                  <a:schemeClr val="bg1"/>
                </a:solidFill>
                <a:latin typeface="Roboto" panose="02000000000000000000" pitchFamily="2" charset="0"/>
                <a:ea typeface="Roboto" panose="02000000000000000000" pitchFamily="2" charset="0"/>
              </a:rPr>
              <a:t>Gestión de Datos e Información II – Sesión  15</a:t>
            </a:r>
          </a:p>
        </p:txBody>
      </p:sp>
      <p:sp>
        <p:nvSpPr>
          <p:cNvPr id="3" name="CuadroTexto 2">
            <a:extLst>
              <a:ext uri="{FF2B5EF4-FFF2-40B4-BE49-F238E27FC236}">
                <a16:creationId xmlns:a16="http://schemas.microsoft.com/office/drawing/2014/main" id="{3C830C38-C32A-3116-4D61-02BCF14DFE8E}"/>
              </a:ext>
            </a:extLst>
          </p:cNvPr>
          <p:cNvSpPr txBox="1"/>
          <p:nvPr/>
        </p:nvSpPr>
        <p:spPr>
          <a:xfrm>
            <a:off x="1848460" y="886897"/>
            <a:ext cx="7398175" cy="707886"/>
          </a:xfrm>
          <a:prstGeom prst="rect">
            <a:avLst/>
          </a:prstGeom>
          <a:noFill/>
        </p:spPr>
        <p:txBody>
          <a:bodyPr wrap="square" rtlCol="0">
            <a:spAutoFit/>
          </a:bodyPr>
          <a:lstStyle/>
          <a:p>
            <a:r>
              <a:rPr lang="en-US" sz="2000" b="1" dirty="0">
                <a:solidFill>
                  <a:srgbClr val="6C0E10"/>
                </a:solidFill>
                <a:latin typeface="Roboto" panose="02000000000000000000" pitchFamily="2" charset="0"/>
                <a:ea typeface="Roboto" panose="02000000000000000000" pitchFamily="2" charset="0"/>
              </a:rPr>
              <a:t>SQL SERVER PROFILER</a:t>
            </a:r>
          </a:p>
          <a:p>
            <a:endParaRPr lang="es-ES_tradnl" sz="2000" b="1" dirty="0">
              <a:solidFill>
                <a:srgbClr val="6C0E10"/>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F3D9AB27-67F1-E7F3-803C-FAA1B27673A4}"/>
              </a:ext>
            </a:extLst>
          </p:cNvPr>
          <p:cNvCxnSpPr>
            <a:cxnSpLocks/>
          </p:cNvCxnSpPr>
          <p:nvPr/>
        </p:nvCxnSpPr>
        <p:spPr>
          <a:xfrm>
            <a:off x="1655875" y="863570"/>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E8D14487-4A1B-4A58-9540-3FAA313756F3}"/>
              </a:ext>
            </a:extLst>
          </p:cNvPr>
          <p:cNvSpPr txBox="1"/>
          <p:nvPr/>
        </p:nvSpPr>
        <p:spPr>
          <a:xfrm>
            <a:off x="1748380" y="1594783"/>
            <a:ext cx="9545578" cy="2949525"/>
          </a:xfrm>
          <a:prstGeom prst="rect">
            <a:avLst/>
          </a:prstGeom>
          <a:noFill/>
        </p:spPr>
        <p:txBody>
          <a:bodyPr wrap="square" rtlCol="0">
            <a:spAutoFit/>
          </a:bodyPr>
          <a:lstStyle/>
          <a:p>
            <a:pPr algn="just">
              <a:lnSpc>
                <a:spcPct val="150000"/>
              </a:lnSpc>
            </a:pPr>
            <a:r>
              <a:rPr lang="es-MX" b="1" dirty="0">
                <a:solidFill>
                  <a:schemeClr val="tx1">
                    <a:lumMod val="85000"/>
                    <a:lumOff val="15000"/>
                  </a:schemeClr>
                </a:solidFill>
                <a:latin typeface="Roboto" panose="02000000000000000000" pitchFamily="2" charset="0"/>
                <a:ea typeface="Roboto" panose="02000000000000000000" pitchFamily="2" charset="0"/>
              </a:rPr>
              <a:t>Identificación de problemas de bloqueo: </a:t>
            </a:r>
            <a:r>
              <a:rPr lang="es-MX" dirty="0">
                <a:solidFill>
                  <a:schemeClr val="tx1">
                    <a:lumMod val="85000"/>
                    <a:lumOff val="15000"/>
                  </a:schemeClr>
                </a:solidFill>
                <a:latin typeface="Roboto" panose="02000000000000000000" pitchFamily="2" charset="0"/>
                <a:ea typeface="Roboto" panose="02000000000000000000" pitchFamily="2" charset="0"/>
              </a:rPr>
              <a:t>Ayuda a identificar problemas de bloqueo y detectar las consultas que podrían estar causando bloqueos en el sistema.</a:t>
            </a:r>
          </a:p>
          <a:p>
            <a:pPr algn="just">
              <a:lnSpc>
                <a:spcPct val="150000"/>
              </a:lnSpc>
            </a:pPr>
            <a:endParaRPr lang="es-MX" dirty="0">
              <a:solidFill>
                <a:schemeClr val="tx1">
                  <a:lumMod val="85000"/>
                  <a:lumOff val="15000"/>
                </a:schemeClr>
              </a:solidFill>
              <a:latin typeface="Roboto" panose="02000000000000000000" pitchFamily="2" charset="0"/>
              <a:ea typeface="Roboto" panose="02000000000000000000" pitchFamily="2" charset="0"/>
            </a:endParaRPr>
          </a:p>
          <a:p>
            <a:pPr algn="just">
              <a:lnSpc>
                <a:spcPct val="150000"/>
              </a:lnSpc>
            </a:pPr>
            <a:r>
              <a:rPr lang="es-MX" b="1" dirty="0">
                <a:solidFill>
                  <a:schemeClr val="tx1">
                    <a:lumMod val="85000"/>
                    <a:lumOff val="15000"/>
                  </a:schemeClr>
                </a:solidFill>
                <a:latin typeface="Roboto" panose="02000000000000000000" pitchFamily="2" charset="0"/>
                <a:ea typeface="Roboto" panose="02000000000000000000" pitchFamily="2" charset="0"/>
              </a:rPr>
              <a:t>Monitoreo en tiempo real: </a:t>
            </a:r>
            <a:r>
              <a:rPr lang="es-MX" dirty="0">
                <a:solidFill>
                  <a:schemeClr val="tx1">
                    <a:lumMod val="85000"/>
                    <a:lumOff val="15000"/>
                  </a:schemeClr>
                </a:solidFill>
                <a:latin typeface="Roboto" panose="02000000000000000000" pitchFamily="2" charset="0"/>
                <a:ea typeface="Roboto" panose="02000000000000000000" pitchFamily="2" charset="0"/>
              </a:rPr>
              <a:t>Proporciona una vista en tiempo real de las actividades en la base de datos, lo que permite a los administradores supervisar y responder rápidamente a eventos críticos.</a:t>
            </a:r>
          </a:p>
          <a:p>
            <a:pPr algn="just">
              <a:lnSpc>
                <a:spcPct val="150000"/>
              </a:lnSpc>
            </a:pPr>
            <a:endParaRPr lang="es-ES_tradnl" dirty="0">
              <a:solidFill>
                <a:schemeClr val="tx1">
                  <a:lumMod val="85000"/>
                  <a:lumOff val="1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634360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4390B97-38DD-DA76-EE22-379551E20F49}"/>
              </a:ext>
            </a:extLst>
          </p:cNvPr>
          <p:cNvSpPr txBox="1"/>
          <p:nvPr/>
        </p:nvSpPr>
        <p:spPr>
          <a:xfrm rot="16200000">
            <a:off x="-1710329" y="2404544"/>
            <a:ext cx="3989817" cy="307777"/>
          </a:xfrm>
          <a:prstGeom prst="rect">
            <a:avLst/>
          </a:prstGeom>
          <a:noFill/>
        </p:spPr>
        <p:txBody>
          <a:bodyPr wrap="square" rtlCol="0">
            <a:spAutoFit/>
          </a:bodyPr>
          <a:lstStyle/>
          <a:p>
            <a:pPr algn="r"/>
            <a:r>
              <a:rPr lang="es-ES_tradnl" sz="1400" dirty="0">
                <a:solidFill>
                  <a:schemeClr val="bg1"/>
                </a:solidFill>
                <a:latin typeface="Roboto" panose="02000000000000000000" pitchFamily="2" charset="0"/>
                <a:ea typeface="Roboto" panose="02000000000000000000" pitchFamily="2" charset="0"/>
              </a:rPr>
              <a:t>Gestión de Datos e Información II – Sesión  15</a:t>
            </a:r>
          </a:p>
        </p:txBody>
      </p:sp>
      <p:sp>
        <p:nvSpPr>
          <p:cNvPr id="3" name="CuadroTexto 2">
            <a:extLst>
              <a:ext uri="{FF2B5EF4-FFF2-40B4-BE49-F238E27FC236}">
                <a16:creationId xmlns:a16="http://schemas.microsoft.com/office/drawing/2014/main" id="{3C830C38-C32A-3116-4D61-02BCF14DFE8E}"/>
              </a:ext>
            </a:extLst>
          </p:cNvPr>
          <p:cNvSpPr txBox="1"/>
          <p:nvPr/>
        </p:nvSpPr>
        <p:spPr>
          <a:xfrm>
            <a:off x="1848460" y="886897"/>
            <a:ext cx="7398175" cy="707886"/>
          </a:xfrm>
          <a:prstGeom prst="rect">
            <a:avLst/>
          </a:prstGeom>
          <a:noFill/>
        </p:spPr>
        <p:txBody>
          <a:bodyPr wrap="square" rtlCol="0">
            <a:spAutoFit/>
          </a:bodyPr>
          <a:lstStyle/>
          <a:p>
            <a:r>
              <a:rPr lang="en-US" sz="2000" b="1" dirty="0">
                <a:solidFill>
                  <a:srgbClr val="6C0E10"/>
                </a:solidFill>
                <a:latin typeface="Roboto" panose="02000000000000000000" pitchFamily="2" charset="0"/>
                <a:ea typeface="Roboto" panose="02000000000000000000" pitchFamily="2" charset="0"/>
              </a:rPr>
              <a:t>SQL SERVER PROFILER</a:t>
            </a:r>
          </a:p>
          <a:p>
            <a:endParaRPr lang="es-ES_tradnl" sz="2000" b="1" dirty="0">
              <a:solidFill>
                <a:srgbClr val="6C0E10"/>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F3D9AB27-67F1-E7F3-803C-FAA1B27673A4}"/>
              </a:ext>
            </a:extLst>
          </p:cNvPr>
          <p:cNvCxnSpPr>
            <a:cxnSpLocks/>
          </p:cNvCxnSpPr>
          <p:nvPr/>
        </p:nvCxnSpPr>
        <p:spPr>
          <a:xfrm>
            <a:off x="1655875" y="863570"/>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pic>
        <p:nvPicPr>
          <p:cNvPr id="6" name="Picture 2">
            <a:extLst>
              <a:ext uri="{FF2B5EF4-FFF2-40B4-BE49-F238E27FC236}">
                <a16:creationId xmlns:a16="http://schemas.microsoft.com/office/drawing/2014/main" id="{45F196C8-864F-45A7-852A-C5E895FA41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5026" y="1612106"/>
            <a:ext cx="9499660" cy="488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378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4390B97-38DD-DA76-EE22-379551E20F49}"/>
              </a:ext>
            </a:extLst>
          </p:cNvPr>
          <p:cNvSpPr txBox="1"/>
          <p:nvPr/>
        </p:nvSpPr>
        <p:spPr>
          <a:xfrm rot="16200000">
            <a:off x="-1710329" y="2404544"/>
            <a:ext cx="3989817" cy="307777"/>
          </a:xfrm>
          <a:prstGeom prst="rect">
            <a:avLst/>
          </a:prstGeom>
          <a:noFill/>
        </p:spPr>
        <p:txBody>
          <a:bodyPr wrap="square" rtlCol="0">
            <a:spAutoFit/>
          </a:bodyPr>
          <a:lstStyle/>
          <a:p>
            <a:pPr algn="r"/>
            <a:r>
              <a:rPr lang="es-ES_tradnl" sz="1400" dirty="0">
                <a:solidFill>
                  <a:schemeClr val="bg1"/>
                </a:solidFill>
                <a:latin typeface="Roboto" panose="02000000000000000000" pitchFamily="2" charset="0"/>
                <a:ea typeface="Roboto" panose="02000000000000000000" pitchFamily="2" charset="0"/>
              </a:rPr>
              <a:t>Gestión de Datos e Información II – Sesión  15</a:t>
            </a:r>
          </a:p>
        </p:txBody>
      </p:sp>
      <p:sp>
        <p:nvSpPr>
          <p:cNvPr id="3" name="CuadroTexto 2">
            <a:extLst>
              <a:ext uri="{FF2B5EF4-FFF2-40B4-BE49-F238E27FC236}">
                <a16:creationId xmlns:a16="http://schemas.microsoft.com/office/drawing/2014/main" id="{3C830C38-C32A-3116-4D61-02BCF14DFE8E}"/>
              </a:ext>
            </a:extLst>
          </p:cNvPr>
          <p:cNvSpPr txBox="1"/>
          <p:nvPr/>
        </p:nvSpPr>
        <p:spPr>
          <a:xfrm>
            <a:off x="1848460" y="886897"/>
            <a:ext cx="7398175" cy="707886"/>
          </a:xfrm>
          <a:prstGeom prst="rect">
            <a:avLst/>
          </a:prstGeom>
          <a:noFill/>
        </p:spPr>
        <p:txBody>
          <a:bodyPr wrap="square" rtlCol="0">
            <a:spAutoFit/>
          </a:bodyPr>
          <a:lstStyle/>
          <a:p>
            <a:r>
              <a:rPr lang="en-US" sz="2000" b="1" dirty="0">
                <a:solidFill>
                  <a:srgbClr val="6C0E10"/>
                </a:solidFill>
                <a:latin typeface="Roboto" panose="02000000000000000000" pitchFamily="2" charset="0"/>
                <a:ea typeface="Roboto" panose="02000000000000000000" pitchFamily="2" charset="0"/>
              </a:rPr>
              <a:t>SQL SERVER PROFILER</a:t>
            </a:r>
          </a:p>
          <a:p>
            <a:endParaRPr lang="es-ES_tradnl" sz="2000" b="1" dirty="0">
              <a:solidFill>
                <a:srgbClr val="6C0E10"/>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F3D9AB27-67F1-E7F3-803C-FAA1B27673A4}"/>
              </a:ext>
            </a:extLst>
          </p:cNvPr>
          <p:cNvCxnSpPr>
            <a:cxnSpLocks/>
          </p:cNvCxnSpPr>
          <p:nvPr/>
        </p:nvCxnSpPr>
        <p:spPr>
          <a:xfrm>
            <a:off x="1655875" y="863570"/>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E8D14487-4A1B-4A58-9540-3FAA313756F3}"/>
              </a:ext>
            </a:extLst>
          </p:cNvPr>
          <p:cNvSpPr txBox="1"/>
          <p:nvPr/>
        </p:nvSpPr>
        <p:spPr>
          <a:xfrm>
            <a:off x="1748380" y="1594783"/>
            <a:ext cx="9545578" cy="2534027"/>
          </a:xfrm>
          <a:prstGeom prst="rect">
            <a:avLst/>
          </a:prstGeom>
          <a:noFill/>
        </p:spPr>
        <p:txBody>
          <a:bodyPr wrap="square" rtlCol="0">
            <a:spAutoFit/>
          </a:bodyPr>
          <a:lstStyle/>
          <a:p>
            <a:pPr algn="just">
              <a:lnSpc>
                <a:spcPct val="150000"/>
              </a:lnSpc>
            </a:pPr>
            <a:r>
              <a:rPr lang="es-MX" dirty="0">
                <a:solidFill>
                  <a:schemeClr val="tx1">
                    <a:lumMod val="85000"/>
                    <a:lumOff val="15000"/>
                  </a:schemeClr>
                </a:solidFill>
                <a:latin typeface="Roboto" panose="02000000000000000000" pitchFamily="2" charset="0"/>
                <a:ea typeface="Roboto" panose="02000000000000000000" pitchFamily="2" charset="0"/>
              </a:rPr>
              <a:t>Es importante tener en cuenta que el uso de </a:t>
            </a:r>
            <a:r>
              <a:rPr lang="es-MX" b="1" dirty="0">
                <a:solidFill>
                  <a:schemeClr val="tx1">
                    <a:lumMod val="85000"/>
                    <a:lumOff val="15000"/>
                  </a:schemeClr>
                </a:solidFill>
                <a:latin typeface="Roboto" panose="02000000000000000000" pitchFamily="2" charset="0"/>
                <a:ea typeface="Roboto" panose="02000000000000000000" pitchFamily="2" charset="0"/>
              </a:rPr>
              <a:t>SQL Server </a:t>
            </a:r>
            <a:r>
              <a:rPr lang="es-MX" b="1" dirty="0" err="1">
                <a:solidFill>
                  <a:schemeClr val="tx1">
                    <a:lumMod val="85000"/>
                    <a:lumOff val="15000"/>
                  </a:schemeClr>
                </a:solidFill>
                <a:latin typeface="Roboto" panose="02000000000000000000" pitchFamily="2" charset="0"/>
                <a:ea typeface="Roboto" panose="02000000000000000000" pitchFamily="2" charset="0"/>
              </a:rPr>
              <a:t>Profiler</a:t>
            </a:r>
            <a:r>
              <a:rPr lang="es-MX" b="1" dirty="0">
                <a:solidFill>
                  <a:schemeClr val="tx1">
                    <a:lumMod val="85000"/>
                    <a:lumOff val="15000"/>
                  </a:schemeClr>
                </a:solidFill>
                <a:latin typeface="Roboto" panose="02000000000000000000" pitchFamily="2" charset="0"/>
                <a:ea typeface="Roboto" panose="02000000000000000000" pitchFamily="2" charset="0"/>
              </a:rPr>
              <a:t> </a:t>
            </a:r>
            <a:r>
              <a:rPr lang="es-MX" dirty="0">
                <a:solidFill>
                  <a:schemeClr val="tx1">
                    <a:lumMod val="85000"/>
                    <a:lumOff val="15000"/>
                  </a:schemeClr>
                </a:solidFill>
                <a:latin typeface="Roboto" panose="02000000000000000000" pitchFamily="2" charset="0"/>
                <a:ea typeface="Roboto" panose="02000000000000000000" pitchFamily="2" charset="0"/>
              </a:rPr>
              <a:t>debe hacerse con precaución, ya que su uso excesivo o incorrecto puede afectar el rendimiento del servidor. Además, en versiones más recientes de SQL Server, se recomienda considerar el uso extendido de </a:t>
            </a:r>
            <a:r>
              <a:rPr lang="es-MX" b="1" dirty="0">
                <a:solidFill>
                  <a:schemeClr val="tx1">
                    <a:lumMod val="85000"/>
                    <a:lumOff val="15000"/>
                  </a:schemeClr>
                </a:solidFill>
                <a:latin typeface="Roboto" panose="02000000000000000000" pitchFamily="2" charset="0"/>
                <a:ea typeface="Roboto" panose="02000000000000000000" pitchFamily="2" charset="0"/>
              </a:rPr>
              <a:t>Extended </a:t>
            </a:r>
            <a:r>
              <a:rPr lang="es-MX" b="1" dirty="0" err="1">
                <a:solidFill>
                  <a:schemeClr val="tx1">
                    <a:lumMod val="85000"/>
                    <a:lumOff val="15000"/>
                  </a:schemeClr>
                </a:solidFill>
                <a:latin typeface="Roboto" panose="02000000000000000000" pitchFamily="2" charset="0"/>
                <a:ea typeface="Roboto" panose="02000000000000000000" pitchFamily="2" charset="0"/>
              </a:rPr>
              <a:t>Events</a:t>
            </a:r>
            <a:r>
              <a:rPr lang="es-MX" b="1" dirty="0">
                <a:solidFill>
                  <a:schemeClr val="tx1">
                    <a:lumMod val="85000"/>
                    <a:lumOff val="15000"/>
                  </a:schemeClr>
                </a:solidFill>
                <a:latin typeface="Roboto" panose="02000000000000000000" pitchFamily="2" charset="0"/>
                <a:ea typeface="Roboto" panose="02000000000000000000" pitchFamily="2" charset="0"/>
              </a:rPr>
              <a:t> </a:t>
            </a:r>
            <a:r>
              <a:rPr lang="es-MX" dirty="0">
                <a:solidFill>
                  <a:schemeClr val="tx1">
                    <a:lumMod val="85000"/>
                    <a:lumOff val="15000"/>
                  </a:schemeClr>
                </a:solidFill>
                <a:latin typeface="Roboto" panose="02000000000000000000" pitchFamily="2" charset="0"/>
                <a:ea typeface="Roboto" panose="02000000000000000000" pitchFamily="2" charset="0"/>
              </a:rPr>
              <a:t>como alternativa, ya que proporciona funcionalidades similares con una menor carga en el rendimiento del sistema.</a:t>
            </a:r>
          </a:p>
          <a:p>
            <a:pPr algn="just">
              <a:lnSpc>
                <a:spcPct val="150000"/>
              </a:lnSpc>
            </a:pPr>
            <a:endParaRPr lang="es-ES_tradnl" dirty="0">
              <a:solidFill>
                <a:schemeClr val="tx1">
                  <a:lumMod val="85000"/>
                  <a:lumOff val="1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430756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2FFA441-1938-492C-B7A7-BD4E975549CA}"/>
              </a:ext>
            </a:extLst>
          </p:cNvPr>
          <p:cNvSpPr/>
          <p:nvPr/>
        </p:nvSpPr>
        <p:spPr>
          <a:xfrm>
            <a:off x="8509518" y="4618854"/>
            <a:ext cx="2771192" cy="646331"/>
          </a:xfrm>
          <a:prstGeom prst="rect">
            <a:avLst/>
          </a:prstGeom>
        </p:spPr>
        <p:txBody>
          <a:bodyPr wrap="square">
            <a:spAutoFit/>
          </a:bodyPr>
          <a:lstStyle/>
          <a:p>
            <a:pPr algn="just"/>
            <a:r>
              <a:rPr lang="es-MX" dirty="0">
                <a:solidFill>
                  <a:schemeClr val="bg1"/>
                </a:solidFill>
                <a:latin typeface="Roboto" panose="02000000000000000000" pitchFamily="2" charset="0"/>
              </a:rPr>
              <a:t>Optimizador del motor de Base de Datos</a:t>
            </a:r>
            <a:endParaRPr lang="es-ES_tradnl" dirty="0">
              <a:solidFill>
                <a:schemeClr val="bg1"/>
              </a:solidFill>
              <a:latin typeface="Roboto" panose="02000000000000000000" pitchFamily="2" charset="0"/>
            </a:endParaRPr>
          </a:p>
        </p:txBody>
      </p:sp>
    </p:spTree>
    <p:extLst>
      <p:ext uri="{BB962C8B-B14F-4D97-AF65-F5344CB8AC3E}">
        <p14:creationId xmlns:p14="http://schemas.microsoft.com/office/powerpoint/2010/main" val="40479405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4390B97-38DD-DA76-EE22-379551E20F49}"/>
              </a:ext>
            </a:extLst>
          </p:cNvPr>
          <p:cNvSpPr txBox="1"/>
          <p:nvPr/>
        </p:nvSpPr>
        <p:spPr>
          <a:xfrm rot="16200000">
            <a:off x="-1710329" y="2404544"/>
            <a:ext cx="3989817" cy="307777"/>
          </a:xfrm>
          <a:prstGeom prst="rect">
            <a:avLst/>
          </a:prstGeom>
          <a:noFill/>
        </p:spPr>
        <p:txBody>
          <a:bodyPr wrap="square" rtlCol="0">
            <a:spAutoFit/>
          </a:bodyPr>
          <a:lstStyle/>
          <a:p>
            <a:pPr algn="r"/>
            <a:r>
              <a:rPr lang="es-ES_tradnl" sz="1400" dirty="0">
                <a:solidFill>
                  <a:schemeClr val="bg1"/>
                </a:solidFill>
                <a:latin typeface="Roboto" panose="02000000000000000000" pitchFamily="2" charset="0"/>
                <a:ea typeface="Roboto" panose="02000000000000000000" pitchFamily="2" charset="0"/>
              </a:rPr>
              <a:t>Gestión de Datos e Información II – Sesión  15</a:t>
            </a:r>
          </a:p>
        </p:txBody>
      </p:sp>
      <p:sp>
        <p:nvSpPr>
          <p:cNvPr id="3" name="CuadroTexto 2">
            <a:extLst>
              <a:ext uri="{FF2B5EF4-FFF2-40B4-BE49-F238E27FC236}">
                <a16:creationId xmlns:a16="http://schemas.microsoft.com/office/drawing/2014/main" id="{3C830C38-C32A-3116-4D61-02BCF14DFE8E}"/>
              </a:ext>
            </a:extLst>
          </p:cNvPr>
          <p:cNvSpPr txBox="1"/>
          <p:nvPr/>
        </p:nvSpPr>
        <p:spPr>
          <a:xfrm>
            <a:off x="1848460" y="886897"/>
            <a:ext cx="7398175" cy="707886"/>
          </a:xfrm>
          <a:prstGeom prst="rect">
            <a:avLst/>
          </a:prstGeom>
          <a:noFill/>
        </p:spPr>
        <p:txBody>
          <a:bodyPr wrap="square" rtlCol="0">
            <a:spAutoFit/>
          </a:bodyPr>
          <a:lstStyle/>
          <a:p>
            <a:r>
              <a:rPr lang="en-US" sz="2000" b="1" dirty="0">
                <a:solidFill>
                  <a:srgbClr val="6C0E10"/>
                </a:solidFill>
                <a:latin typeface="Roboto" panose="02000000000000000000" pitchFamily="2" charset="0"/>
                <a:ea typeface="Roboto" panose="02000000000000000000" pitchFamily="2" charset="0"/>
              </a:rPr>
              <a:t>OPTIMIZADOR DEL MOTOR DE LA BASE DE DATOS</a:t>
            </a:r>
          </a:p>
          <a:p>
            <a:endParaRPr lang="es-ES_tradnl" sz="2000" b="1" dirty="0">
              <a:solidFill>
                <a:srgbClr val="6C0E10"/>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F3D9AB27-67F1-E7F3-803C-FAA1B27673A4}"/>
              </a:ext>
            </a:extLst>
          </p:cNvPr>
          <p:cNvCxnSpPr>
            <a:cxnSpLocks/>
          </p:cNvCxnSpPr>
          <p:nvPr/>
        </p:nvCxnSpPr>
        <p:spPr>
          <a:xfrm>
            <a:off x="1655875" y="863570"/>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E8D14487-4A1B-4A58-9540-3FAA313756F3}"/>
              </a:ext>
            </a:extLst>
          </p:cNvPr>
          <p:cNvSpPr txBox="1"/>
          <p:nvPr/>
        </p:nvSpPr>
        <p:spPr>
          <a:xfrm>
            <a:off x="1748380" y="1594783"/>
            <a:ext cx="9545578" cy="3365024"/>
          </a:xfrm>
          <a:prstGeom prst="rect">
            <a:avLst/>
          </a:prstGeom>
          <a:noFill/>
        </p:spPr>
        <p:txBody>
          <a:bodyPr wrap="square" rtlCol="0">
            <a:spAutoFit/>
          </a:bodyPr>
          <a:lstStyle/>
          <a:p>
            <a:pPr algn="just">
              <a:lnSpc>
                <a:spcPct val="150000"/>
              </a:lnSpc>
            </a:pPr>
            <a:r>
              <a:rPr lang="es-MX" dirty="0">
                <a:solidFill>
                  <a:schemeClr val="tx1">
                    <a:lumMod val="85000"/>
                    <a:lumOff val="15000"/>
                  </a:schemeClr>
                </a:solidFill>
                <a:latin typeface="Roboto" panose="02000000000000000000" pitchFamily="2" charset="0"/>
                <a:ea typeface="Roboto" panose="02000000000000000000" pitchFamily="2" charset="0"/>
              </a:rPr>
              <a:t>Se refiere generalmente al componente encargado de la optimización de consultas y planes de ejecución en un sistema de gestión de bases de datos (DBMS). Este optimizador es una parte esencial del motor de la base de datos y su función principal es determinar la mejor manera de ejecutar las consultas para obtener resultados eficientes.</a:t>
            </a:r>
          </a:p>
          <a:p>
            <a:pPr algn="just">
              <a:lnSpc>
                <a:spcPct val="150000"/>
              </a:lnSpc>
            </a:pPr>
            <a:endParaRPr lang="es-MX" dirty="0">
              <a:solidFill>
                <a:schemeClr val="tx1">
                  <a:lumMod val="85000"/>
                  <a:lumOff val="15000"/>
                </a:schemeClr>
              </a:solidFill>
              <a:latin typeface="Roboto" panose="02000000000000000000" pitchFamily="2" charset="0"/>
              <a:ea typeface="Roboto" panose="02000000000000000000" pitchFamily="2" charset="0"/>
            </a:endParaRPr>
          </a:p>
          <a:p>
            <a:pPr algn="just">
              <a:lnSpc>
                <a:spcPct val="150000"/>
              </a:lnSpc>
            </a:pPr>
            <a:r>
              <a:rPr lang="es-MX" dirty="0">
                <a:solidFill>
                  <a:schemeClr val="tx1">
                    <a:lumMod val="85000"/>
                    <a:lumOff val="15000"/>
                  </a:schemeClr>
                </a:solidFill>
                <a:latin typeface="Roboto" panose="02000000000000000000" pitchFamily="2" charset="0"/>
                <a:ea typeface="Roboto" panose="02000000000000000000" pitchFamily="2" charset="0"/>
              </a:rPr>
              <a:t>A continuación, se detallan los elementos clave relacionados con el optimizador del motor de la base de datos:</a:t>
            </a:r>
          </a:p>
          <a:p>
            <a:pPr algn="just">
              <a:lnSpc>
                <a:spcPct val="150000"/>
              </a:lnSpc>
            </a:pPr>
            <a:endParaRPr lang="es-ES_tradnl" dirty="0">
              <a:solidFill>
                <a:schemeClr val="tx1">
                  <a:lumMod val="85000"/>
                  <a:lumOff val="1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6709537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4390B97-38DD-DA76-EE22-379551E20F49}"/>
              </a:ext>
            </a:extLst>
          </p:cNvPr>
          <p:cNvSpPr txBox="1"/>
          <p:nvPr/>
        </p:nvSpPr>
        <p:spPr>
          <a:xfrm rot="16200000">
            <a:off x="-1710329" y="2404544"/>
            <a:ext cx="3989817" cy="307777"/>
          </a:xfrm>
          <a:prstGeom prst="rect">
            <a:avLst/>
          </a:prstGeom>
          <a:noFill/>
        </p:spPr>
        <p:txBody>
          <a:bodyPr wrap="square" rtlCol="0">
            <a:spAutoFit/>
          </a:bodyPr>
          <a:lstStyle/>
          <a:p>
            <a:pPr algn="r"/>
            <a:r>
              <a:rPr lang="es-ES_tradnl" sz="1400" dirty="0">
                <a:solidFill>
                  <a:schemeClr val="bg1"/>
                </a:solidFill>
                <a:latin typeface="Roboto" panose="02000000000000000000" pitchFamily="2" charset="0"/>
                <a:ea typeface="Roboto" panose="02000000000000000000" pitchFamily="2" charset="0"/>
              </a:rPr>
              <a:t>Gestión de Datos e Información II – Sesión  15</a:t>
            </a:r>
          </a:p>
        </p:txBody>
      </p:sp>
      <p:sp>
        <p:nvSpPr>
          <p:cNvPr id="3" name="CuadroTexto 2">
            <a:extLst>
              <a:ext uri="{FF2B5EF4-FFF2-40B4-BE49-F238E27FC236}">
                <a16:creationId xmlns:a16="http://schemas.microsoft.com/office/drawing/2014/main" id="{3C830C38-C32A-3116-4D61-02BCF14DFE8E}"/>
              </a:ext>
            </a:extLst>
          </p:cNvPr>
          <p:cNvSpPr txBox="1"/>
          <p:nvPr/>
        </p:nvSpPr>
        <p:spPr>
          <a:xfrm>
            <a:off x="1848460" y="886897"/>
            <a:ext cx="7398175" cy="707886"/>
          </a:xfrm>
          <a:prstGeom prst="rect">
            <a:avLst/>
          </a:prstGeom>
          <a:noFill/>
        </p:spPr>
        <p:txBody>
          <a:bodyPr wrap="square" rtlCol="0">
            <a:spAutoFit/>
          </a:bodyPr>
          <a:lstStyle/>
          <a:p>
            <a:r>
              <a:rPr lang="en-US" sz="2000" b="1" dirty="0">
                <a:solidFill>
                  <a:srgbClr val="6C0E10"/>
                </a:solidFill>
                <a:latin typeface="Roboto" panose="02000000000000000000" pitchFamily="2" charset="0"/>
                <a:ea typeface="Roboto" panose="02000000000000000000" pitchFamily="2" charset="0"/>
              </a:rPr>
              <a:t>OPTIMIZADOR DEL MOTOR DE LA BASE DE DATOS</a:t>
            </a:r>
          </a:p>
          <a:p>
            <a:endParaRPr lang="es-ES_tradnl" sz="2000" b="1" dirty="0">
              <a:solidFill>
                <a:srgbClr val="6C0E10"/>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F3D9AB27-67F1-E7F3-803C-FAA1B27673A4}"/>
              </a:ext>
            </a:extLst>
          </p:cNvPr>
          <p:cNvCxnSpPr>
            <a:cxnSpLocks/>
          </p:cNvCxnSpPr>
          <p:nvPr/>
        </p:nvCxnSpPr>
        <p:spPr>
          <a:xfrm>
            <a:off x="1655875" y="863570"/>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E8D14487-4A1B-4A58-9540-3FAA313756F3}"/>
              </a:ext>
            </a:extLst>
          </p:cNvPr>
          <p:cNvSpPr txBox="1"/>
          <p:nvPr/>
        </p:nvSpPr>
        <p:spPr>
          <a:xfrm>
            <a:off x="1748380" y="1594783"/>
            <a:ext cx="9545578" cy="2949525"/>
          </a:xfrm>
          <a:prstGeom prst="rect">
            <a:avLst/>
          </a:prstGeom>
          <a:noFill/>
        </p:spPr>
        <p:txBody>
          <a:bodyPr wrap="square" rtlCol="0">
            <a:spAutoFit/>
          </a:bodyPr>
          <a:lstStyle/>
          <a:p>
            <a:pPr algn="just">
              <a:lnSpc>
                <a:spcPct val="150000"/>
              </a:lnSpc>
            </a:pPr>
            <a:r>
              <a:rPr lang="es-MX" b="1" dirty="0">
                <a:solidFill>
                  <a:schemeClr val="tx1">
                    <a:lumMod val="85000"/>
                    <a:lumOff val="15000"/>
                  </a:schemeClr>
                </a:solidFill>
                <a:latin typeface="Roboto" panose="02000000000000000000" pitchFamily="2" charset="0"/>
                <a:ea typeface="Roboto" panose="02000000000000000000" pitchFamily="2" charset="0"/>
              </a:rPr>
              <a:t>Análisis de consultas: </a:t>
            </a:r>
            <a:r>
              <a:rPr lang="es-MX" dirty="0">
                <a:solidFill>
                  <a:schemeClr val="tx1">
                    <a:lumMod val="85000"/>
                    <a:lumOff val="15000"/>
                  </a:schemeClr>
                </a:solidFill>
                <a:latin typeface="Roboto" panose="02000000000000000000" pitchFamily="2" charset="0"/>
                <a:ea typeface="Roboto" panose="02000000000000000000" pitchFamily="2" charset="0"/>
              </a:rPr>
              <a:t>El optimizador analiza las consultas SQL enviadas al DBMS para entender la operación solicitada y las relaciones entre las tablas involucradas.</a:t>
            </a:r>
          </a:p>
          <a:p>
            <a:pPr algn="just">
              <a:lnSpc>
                <a:spcPct val="150000"/>
              </a:lnSpc>
            </a:pPr>
            <a:endParaRPr lang="es-MX" dirty="0">
              <a:solidFill>
                <a:schemeClr val="tx1">
                  <a:lumMod val="85000"/>
                  <a:lumOff val="15000"/>
                </a:schemeClr>
              </a:solidFill>
              <a:latin typeface="Roboto" panose="02000000000000000000" pitchFamily="2" charset="0"/>
              <a:ea typeface="Roboto" panose="02000000000000000000" pitchFamily="2" charset="0"/>
            </a:endParaRPr>
          </a:p>
          <a:p>
            <a:pPr algn="just">
              <a:lnSpc>
                <a:spcPct val="150000"/>
              </a:lnSpc>
            </a:pPr>
            <a:r>
              <a:rPr lang="es-MX" b="1" dirty="0">
                <a:solidFill>
                  <a:schemeClr val="tx1">
                    <a:lumMod val="85000"/>
                    <a:lumOff val="15000"/>
                  </a:schemeClr>
                </a:solidFill>
                <a:latin typeface="Roboto" panose="02000000000000000000" pitchFamily="2" charset="0"/>
                <a:ea typeface="Roboto" panose="02000000000000000000" pitchFamily="2" charset="0"/>
              </a:rPr>
              <a:t>Generación de planes de ejecución: </a:t>
            </a:r>
            <a:r>
              <a:rPr lang="es-MX" dirty="0">
                <a:solidFill>
                  <a:schemeClr val="tx1">
                    <a:lumMod val="85000"/>
                    <a:lumOff val="15000"/>
                  </a:schemeClr>
                </a:solidFill>
                <a:latin typeface="Roboto" panose="02000000000000000000" pitchFamily="2" charset="0"/>
                <a:ea typeface="Roboto" panose="02000000000000000000" pitchFamily="2" charset="0"/>
              </a:rPr>
              <a:t>Considera diversas estrategias y operaciones para ejecutar la consulta, como métodos de acceso a los datos, operaciones de filtrado, unión y ordenación.</a:t>
            </a:r>
          </a:p>
          <a:p>
            <a:pPr algn="just">
              <a:lnSpc>
                <a:spcPct val="150000"/>
              </a:lnSpc>
            </a:pPr>
            <a:endParaRPr lang="es-ES_tradnl" dirty="0">
              <a:solidFill>
                <a:schemeClr val="tx1">
                  <a:lumMod val="85000"/>
                  <a:lumOff val="1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0826683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4390B97-38DD-DA76-EE22-379551E20F49}"/>
              </a:ext>
            </a:extLst>
          </p:cNvPr>
          <p:cNvSpPr txBox="1"/>
          <p:nvPr/>
        </p:nvSpPr>
        <p:spPr>
          <a:xfrm rot="16200000">
            <a:off x="-1710329" y="2404544"/>
            <a:ext cx="3989817" cy="307777"/>
          </a:xfrm>
          <a:prstGeom prst="rect">
            <a:avLst/>
          </a:prstGeom>
          <a:noFill/>
        </p:spPr>
        <p:txBody>
          <a:bodyPr wrap="square" rtlCol="0">
            <a:spAutoFit/>
          </a:bodyPr>
          <a:lstStyle/>
          <a:p>
            <a:pPr algn="r"/>
            <a:r>
              <a:rPr lang="es-ES_tradnl" sz="1400" dirty="0">
                <a:solidFill>
                  <a:schemeClr val="bg1"/>
                </a:solidFill>
                <a:latin typeface="Roboto" panose="02000000000000000000" pitchFamily="2" charset="0"/>
                <a:ea typeface="Roboto" panose="02000000000000000000" pitchFamily="2" charset="0"/>
              </a:rPr>
              <a:t>Gestión de Datos e Información II – Sesión  15</a:t>
            </a:r>
          </a:p>
        </p:txBody>
      </p:sp>
      <p:sp>
        <p:nvSpPr>
          <p:cNvPr id="3" name="CuadroTexto 2">
            <a:extLst>
              <a:ext uri="{FF2B5EF4-FFF2-40B4-BE49-F238E27FC236}">
                <a16:creationId xmlns:a16="http://schemas.microsoft.com/office/drawing/2014/main" id="{3C830C38-C32A-3116-4D61-02BCF14DFE8E}"/>
              </a:ext>
            </a:extLst>
          </p:cNvPr>
          <p:cNvSpPr txBox="1"/>
          <p:nvPr/>
        </p:nvSpPr>
        <p:spPr>
          <a:xfrm>
            <a:off x="1848460" y="886897"/>
            <a:ext cx="7398175" cy="707886"/>
          </a:xfrm>
          <a:prstGeom prst="rect">
            <a:avLst/>
          </a:prstGeom>
          <a:noFill/>
        </p:spPr>
        <p:txBody>
          <a:bodyPr wrap="square" rtlCol="0">
            <a:spAutoFit/>
          </a:bodyPr>
          <a:lstStyle/>
          <a:p>
            <a:r>
              <a:rPr lang="en-US" sz="2000" b="1" dirty="0">
                <a:solidFill>
                  <a:srgbClr val="6C0E10"/>
                </a:solidFill>
                <a:latin typeface="Roboto" panose="02000000000000000000" pitchFamily="2" charset="0"/>
                <a:ea typeface="Roboto" panose="02000000000000000000" pitchFamily="2" charset="0"/>
              </a:rPr>
              <a:t>OPTIMIZADOR DEL MOTOR DE LA BASE DE DATOS</a:t>
            </a:r>
          </a:p>
          <a:p>
            <a:endParaRPr lang="es-ES_tradnl" sz="2000" b="1" dirty="0">
              <a:solidFill>
                <a:srgbClr val="6C0E10"/>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F3D9AB27-67F1-E7F3-803C-FAA1B27673A4}"/>
              </a:ext>
            </a:extLst>
          </p:cNvPr>
          <p:cNvCxnSpPr>
            <a:cxnSpLocks/>
          </p:cNvCxnSpPr>
          <p:nvPr/>
        </p:nvCxnSpPr>
        <p:spPr>
          <a:xfrm>
            <a:off x="1655875" y="863570"/>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E8D14487-4A1B-4A58-9540-3FAA313756F3}"/>
              </a:ext>
            </a:extLst>
          </p:cNvPr>
          <p:cNvSpPr txBox="1"/>
          <p:nvPr/>
        </p:nvSpPr>
        <p:spPr>
          <a:xfrm>
            <a:off x="1748380" y="1594783"/>
            <a:ext cx="9545578" cy="2949525"/>
          </a:xfrm>
          <a:prstGeom prst="rect">
            <a:avLst/>
          </a:prstGeom>
          <a:noFill/>
        </p:spPr>
        <p:txBody>
          <a:bodyPr wrap="square" rtlCol="0">
            <a:spAutoFit/>
          </a:bodyPr>
          <a:lstStyle/>
          <a:p>
            <a:pPr algn="just">
              <a:lnSpc>
                <a:spcPct val="150000"/>
              </a:lnSpc>
            </a:pPr>
            <a:r>
              <a:rPr lang="es-MX" b="1" dirty="0">
                <a:solidFill>
                  <a:schemeClr val="tx1">
                    <a:lumMod val="85000"/>
                    <a:lumOff val="15000"/>
                  </a:schemeClr>
                </a:solidFill>
                <a:latin typeface="Roboto" panose="02000000000000000000" pitchFamily="2" charset="0"/>
                <a:ea typeface="Roboto" panose="02000000000000000000" pitchFamily="2" charset="0"/>
              </a:rPr>
              <a:t>Estimación de costos: </a:t>
            </a:r>
            <a:r>
              <a:rPr lang="es-MX" dirty="0">
                <a:solidFill>
                  <a:schemeClr val="tx1">
                    <a:lumMod val="85000"/>
                    <a:lumOff val="15000"/>
                  </a:schemeClr>
                </a:solidFill>
                <a:latin typeface="Roboto" panose="02000000000000000000" pitchFamily="2" charset="0"/>
                <a:ea typeface="Roboto" panose="02000000000000000000" pitchFamily="2" charset="0"/>
              </a:rPr>
              <a:t>Evalúa los costos asociados con cada plan de ejecución propuesto, tomando en cuenta factores como la complejidad de las operaciones y la distribución de datos en la base de datos.</a:t>
            </a:r>
          </a:p>
          <a:p>
            <a:pPr algn="just">
              <a:lnSpc>
                <a:spcPct val="150000"/>
              </a:lnSpc>
            </a:pPr>
            <a:endParaRPr lang="es-MX" dirty="0">
              <a:solidFill>
                <a:schemeClr val="tx1">
                  <a:lumMod val="85000"/>
                  <a:lumOff val="15000"/>
                </a:schemeClr>
              </a:solidFill>
              <a:latin typeface="Roboto" panose="02000000000000000000" pitchFamily="2" charset="0"/>
              <a:ea typeface="Roboto" panose="02000000000000000000" pitchFamily="2" charset="0"/>
            </a:endParaRPr>
          </a:p>
          <a:p>
            <a:pPr algn="just">
              <a:lnSpc>
                <a:spcPct val="150000"/>
              </a:lnSpc>
            </a:pPr>
            <a:r>
              <a:rPr lang="es-MX" b="1" dirty="0">
                <a:solidFill>
                  <a:schemeClr val="tx1">
                    <a:lumMod val="85000"/>
                    <a:lumOff val="15000"/>
                  </a:schemeClr>
                </a:solidFill>
                <a:latin typeface="Roboto" panose="02000000000000000000" pitchFamily="2" charset="0"/>
                <a:ea typeface="Roboto" panose="02000000000000000000" pitchFamily="2" charset="0"/>
              </a:rPr>
              <a:t>Selección del mejor plan: </a:t>
            </a:r>
            <a:r>
              <a:rPr lang="es-MX" dirty="0">
                <a:solidFill>
                  <a:schemeClr val="tx1">
                    <a:lumMod val="85000"/>
                    <a:lumOff val="15000"/>
                  </a:schemeClr>
                </a:solidFill>
                <a:latin typeface="Roboto" panose="02000000000000000000" pitchFamily="2" charset="0"/>
                <a:ea typeface="Roboto" panose="02000000000000000000" pitchFamily="2" charset="0"/>
              </a:rPr>
              <a:t>Opta por el plan de ejecución con el menor costo estimado, lo que se espera que resulte en una ejecución más eficiente de la consulta.</a:t>
            </a:r>
          </a:p>
          <a:p>
            <a:pPr algn="just">
              <a:lnSpc>
                <a:spcPct val="150000"/>
              </a:lnSpc>
            </a:pPr>
            <a:endParaRPr lang="es-ES_tradnl" dirty="0">
              <a:solidFill>
                <a:schemeClr val="tx1">
                  <a:lumMod val="85000"/>
                  <a:lumOff val="1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466985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4390B97-38DD-DA76-EE22-379551E20F49}"/>
              </a:ext>
            </a:extLst>
          </p:cNvPr>
          <p:cNvSpPr txBox="1"/>
          <p:nvPr/>
        </p:nvSpPr>
        <p:spPr>
          <a:xfrm rot="16200000">
            <a:off x="-1710329" y="2404544"/>
            <a:ext cx="3989817" cy="307777"/>
          </a:xfrm>
          <a:prstGeom prst="rect">
            <a:avLst/>
          </a:prstGeom>
          <a:noFill/>
        </p:spPr>
        <p:txBody>
          <a:bodyPr wrap="square" rtlCol="0">
            <a:spAutoFit/>
          </a:bodyPr>
          <a:lstStyle/>
          <a:p>
            <a:pPr algn="r"/>
            <a:r>
              <a:rPr lang="es-ES_tradnl" sz="1400" dirty="0">
                <a:solidFill>
                  <a:schemeClr val="bg1"/>
                </a:solidFill>
                <a:latin typeface="Roboto" panose="02000000000000000000" pitchFamily="2" charset="0"/>
                <a:ea typeface="Roboto" panose="02000000000000000000" pitchFamily="2" charset="0"/>
              </a:rPr>
              <a:t>Gestión de Datos e Información II – Sesión  15</a:t>
            </a:r>
          </a:p>
        </p:txBody>
      </p:sp>
      <p:sp>
        <p:nvSpPr>
          <p:cNvPr id="3" name="CuadroTexto 2">
            <a:extLst>
              <a:ext uri="{FF2B5EF4-FFF2-40B4-BE49-F238E27FC236}">
                <a16:creationId xmlns:a16="http://schemas.microsoft.com/office/drawing/2014/main" id="{3C830C38-C32A-3116-4D61-02BCF14DFE8E}"/>
              </a:ext>
            </a:extLst>
          </p:cNvPr>
          <p:cNvSpPr txBox="1"/>
          <p:nvPr/>
        </p:nvSpPr>
        <p:spPr>
          <a:xfrm>
            <a:off x="1848460" y="886897"/>
            <a:ext cx="7398175" cy="707886"/>
          </a:xfrm>
          <a:prstGeom prst="rect">
            <a:avLst/>
          </a:prstGeom>
          <a:noFill/>
        </p:spPr>
        <p:txBody>
          <a:bodyPr wrap="square" rtlCol="0">
            <a:spAutoFit/>
          </a:bodyPr>
          <a:lstStyle/>
          <a:p>
            <a:r>
              <a:rPr lang="en-US" sz="2000" b="1" dirty="0">
                <a:solidFill>
                  <a:srgbClr val="6C0E10"/>
                </a:solidFill>
                <a:latin typeface="Roboto" panose="02000000000000000000" pitchFamily="2" charset="0"/>
                <a:ea typeface="Roboto" panose="02000000000000000000" pitchFamily="2" charset="0"/>
              </a:rPr>
              <a:t>OPTIMIZADOR DEL MOTOR DE LA BASE DE DATOS</a:t>
            </a:r>
          </a:p>
          <a:p>
            <a:endParaRPr lang="es-ES_tradnl" sz="2000" b="1" dirty="0">
              <a:solidFill>
                <a:srgbClr val="6C0E10"/>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F3D9AB27-67F1-E7F3-803C-FAA1B27673A4}"/>
              </a:ext>
            </a:extLst>
          </p:cNvPr>
          <p:cNvCxnSpPr>
            <a:cxnSpLocks/>
          </p:cNvCxnSpPr>
          <p:nvPr/>
        </p:nvCxnSpPr>
        <p:spPr>
          <a:xfrm>
            <a:off x="1655875" y="863570"/>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E8D14487-4A1B-4A58-9540-3FAA313756F3}"/>
              </a:ext>
            </a:extLst>
          </p:cNvPr>
          <p:cNvSpPr txBox="1"/>
          <p:nvPr/>
        </p:nvSpPr>
        <p:spPr>
          <a:xfrm>
            <a:off x="1748380" y="1594783"/>
            <a:ext cx="9545578" cy="3780522"/>
          </a:xfrm>
          <a:prstGeom prst="rect">
            <a:avLst/>
          </a:prstGeom>
          <a:noFill/>
        </p:spPr>
        <p:txBody>
          <a:bodyPr wrap="square" rtlCol="0">
            <a:spAutoFit/>
          </a:bodyPr>
          <a:lstStyle/>
          <a:p>
            <a:pPr algn="just">
              <a:lnSpc>
                <a:spcPct val="150000"/>
              </a:lnSpc>
            </a:pPr>
            <a:r>
              <a:rPr lang="es-MX" dirty="0">
                <a:solidFill>
                  <a:schemeClr val="tx1">
                    <a:lumMod val="85000"/>
                    <a:lumOff val="15000"/>
                  </a:schemeClr>
                </a:solidFill>
                <a:latin typeface="Roboto" panose="02000000000000000000" pitchFamily="2" charset="0"/>
                <a:ea typeface="Roboto" panose="02000000000000000000" pitchFamily="2" charset="0"/>
              </a:rPr>
              <a:t>El optimizador utiliza información estadística, índices y otros metadatos disponibles para tomar decisiones informadas sobre la mejor manera de acceder y manipular los datos. Este proceso es transparente para los usuarios y se lleva a cabo internamente en el motor de la base de datos.</a:t>
            </a:r>
          </a:p>
          <a:p>
            <a:pPr algn="just">
              <a:lnSpc>
                <a:spcPct val="150000"/>
              </a:lnSpc>
            </a:pPr>
            <a:endParaRPr lang="es-MX" dirty="0">
              <a:solidFill>
                <a:schemeClr val="tx1">
                  <a:lumMod val="85000"/>
                  <a:lumOff val="15000"/>
                </a:schemeClr>
              </a:solidFill>
              <a:latin typeface="Roboto" panose="02000000000000000000" pitchFamily="2" charset="0"/>
              <a:ea typeface="Roboto" panose="02000000000000000000" pitchFamily="2" charset="0"/>
            </a:endParaRPr>
          </a:p>
          <a:p>
            <a:pPr algn="just">
              <a:lnSpc>
                <a:spcPct val="150000"/>
              </a:lnSpc>
            </a:pPr>
            <a:r>
              <a:rPr lang="es-MX" dirty="0">
                <a:solidFill>
                  <a:schemeClr val="tx1">
                    <a:lumMod val="85000"/>
                    <a:lumOff val="15000"/>
                  </a:schemeClr>
                </a:solidFill>
                <a:latin typeface="Roboto" panose="02000000000000000000" pitchFamily="2" charset="0"/>
                <a:ea typeface="Roboto" panose="02000000000000000000" pitchFamily="2" charset="0"/>
              </a:rPr>
              <a:t>Un buen optimizador es crucial para el rendimiento general de un sistema de gestión de bases de datos, ya que puede afectar significativamente la velocidad de ejecución de las consultas. </a:t>
            </a:r>
          </a:p>
          <a:p>
            <a:pPr algn="just">
              <a:lnSpc>
                <a:spcPct val="150000"/>
              </a:lnSpc>
            </a:pPr>
            <a:endParaRPr lang="es-ES_tradnl" dirty="0">
              <a:solidFill>
                <a:schemeClr val="tx1">
                  <a:lumMod val="85000"/>
                  <a:lumOff val="1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4710969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4390B97-38DD-DA76-EE22-379551E20F49}"/>
              </a:ext>
            </a:extLst>
          </p:cNvPr>
          <p:cNvSpPr txBox="1"/>
          <p:nvPr/>
        </p:nvSpPr>
        <p:spPr>
          <a:xfrm rot="16200000">
            <a:off x="-1710329" y="2404544"/>
            <a:ext cx="3989817" cy="307777"/>
          </a:xfrm>
          <a:prstGeom prst="rect">
            <a:avLst/>
          </a:prstGeom>
          <a:noFill/>
        </p:spPr>
        <p:txBody>
          <a:bodyPr wrap="square" rtlCol="0">
            <a:spAutoFit/>
          </a:bodyPr>
          <a:lstStyle/>
          <a:p>
            <a:pPr algn="r"/>
            <a:r>
              <a:rPr lang="es-ES_tradnl" sz="1400" dirty="0">
                <a:solidFill>
                  <a:schemeClr val="bg1"/>
                </a:solidFill>
                <a:latin typeface="Roboto" panose="02000000000000000000" pitchFamily="2" charset="0"/>
                <a:ea typeface="Roboto" panose="02000000000000000000" pitchFamily="2" charset="0"/>
              </a:rPr>
              <a:t>Gestión de Datos e Información II – Sesión  15</a:t>
            </a:r>
          </a:p>
        </p:txBody>
      </p:sp>
      <p:sp>
        <p:nvSpPr>
          <p:cNvPr id="3" name="CuadroTexto 2">
            <a:extLst>
              <a:ext uri="{FF2B5EF4-FFF2-40B4-BE49-F238E27FC236}">
                <a16:creationId xmlns:a16="http://schemas.microsoft.com/office/drawing/2014/main" id="{3C830C38-C32A-3116-4D61-02BCF14DFE8E}"/>
              </a:ext>
            </a:extLst>
          </p:cNvPr>
          <p:cNvSpPr txBox="1"/>
          <p:nvPr/>
        </p:nvSpPr>
        <p:spPr>
          <a:xfrm>
            <a:off x="1848460" y="886897"/>
            <a:ext cx="7398175" cy="707886"/>
          </a:xfrm>
          <a:prstGeom prst="rect">
            <a:avLst/>
          </a:prstGeom>
          <a:noFill/>
        </p:spPr>
        <p:txBody>
          <a:bodyPr wrap="square" rtlCol="0">
            <a:spAutoFit/>
          </a:bodyPr>
          <a:lstStyle/>
          <a:p>
            <a:r>
              <a:rPr lang="en-US" sz="2000" b="1" dirty="0">
                <a:solidFill>
                  <a:srgbClr val="6C0E10"/>
                </a:solidFill>
                <a:latin typeface="Roboto" panose="02000000000000000000" pitchFamily="2" charset="0"/>
                <a:ea typeface="Roboto" panose="02000000000000000000" pitchFamily="2" charset="0"/>
              </a:rPr>
              <a:t>OPTIMIZADOR DEL MOTOR DE LA BASE DE DATOS</a:t>
            </a:r>
          </a:p>
          <a:p>
            <a:endParaRPr lang="es-ES_tradnl" sz="2000" b="1" dirty="0">
              <a:solidFill>
                <a:srgbClr val="6C0E10"/>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F3D9AB27-67F1-E7F3-803C-FAA1B27673A4}"/>
              </a:ext>
            </a:extLst>
          </p:cNvPr>
          <p:cNvCxnSpPr>
            <a:cxnSpLocks/>
          </p:cNvCxnSpPr>
          <p:nvPr/>
        </p:nvCxnSpPr>
        <p:spPr>
          <a:xfrm>
            <a:off x="1655875" y="863570"/>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E8D14487-4A1B-4A58-9540-3FAA313756F3}"/>
              </a:ext>
            </a:extLst>
          </p:cNvPr>
          <p:cNvSpPr txBox="1"/>
          <p:nvPr/>
        </p:nvSpPr>
        <p:spPr>
          <a:xfrm>
            <a:off x="1748380" y="1594783"/>
            <a:ext cx="9545578" cy="2949525"/>
          </a:xfrm>
          <a:prstGeom prst="rect">
            <a:avLst/>
          </a:prstGeom>
          <a:noFill/>
        </p:spPr>
        <p:txBody>
          <a:bodyPr wrap="square" rtlCol="0">
            <a:spAutoFit/>
          </a:bodyPr>
          <a:lstStyle/>
          <a:p>
            <a:pPr algn="just">
              <a:lnSpc>
                <a:spcPct val="150000"/>
              </a:lnSpc>
            </a:pPr>
            <a:r>
              <a:rPr lang="es-MX" dirty="0">
                <a:solidFill>
                  <a:schemeClr val="tx1">
                    <a:lumMod val="85000"/>
                    <a:lumOff val="15000"/>
                  </a:schemeClr>
                </a:solidFill>
                <a:latin typeface="Roboto" panose="02000000000000000000" pitchFamily="2" charset="0"/>
                <a:ea typeface="Roboto" panose="02000000000000000000" pitchFamily="2" charset="0"/>
              </a:rPr>
              <a:t>Los </a:t>
            </a:r>
            <a:r>
              <a:rPr lang="es-MX" b="1" dirty="0">
                <a:solidFill>
                  <a:schemeClr val="tx1">
                    <a:lumMod val="85000"/>
                    <a:lumOff val="15000"/>
                  </a:schemeClr>
                </a:solidFill>
                <a:latin typeface="Roboto" panose="02000000000000000000" pitchFamily="2" charset="0"/>
                <a:ea typeface="Roboto" panose="02000000000000000000" pitchFamily="2" charset="0"/>
              </a:rPr>
              <a:t>desarrolladores</a:t>
            </a:r>
            <a:r>
              <a:rPr lang="es-MX" dirty="0">
                <a:solidFill>
                  <a:schemeClr val="tx1">
                    <a:lumMod val="85000"/>
                    <a:lumOff val="15000"/>
                  </a:schemeClr>
                </a:solidFill>
                <a:latin typeface="Roboto" panose="02000000000000000000" pitchFamily="2" charset="0"/>
                <a:ea typeface="Roboto" panose="02000000000000000000" pitchFamily="2" charset="0"/>
              </a:rPr>
              <a:t> y </a:t>
            </a:r>
            <a:r>
              <a:rPr lang="es-MX" b="1" dirty="0">
                <a:solidFill>
                  <a:schemeClr val="tx1">
                    <a:lumMod val="85000"/>
                    <a:lumOff val="15000"/>
                  </a:schemeClr>
                </a:solidFill>
                <a:latin typeface="Roboto" panose="02000000000000000000" pitchFamily="2" charset="0"/>
                <a:ea typeface="Roboto" panose="02000000000000000000" pitchFamily="2" charset="0"/>
              </a:rPr>
              <a:t>administradores de bases de datos </a:t>
            </a:r>
            <a:r>
              <a:rPr lang="es-MX" dirty="0">
                <a:solidFill>
                  <a:schemeClr val="tx1">
                    <a:lumMod val="85000"/>
                    <a:lumOff val="15000"/>
                  </a:schemeClr>
                </a:solidFill>
                <a:latin typeface="Roboto" panose="02000000000000000000" pitchFamily="2" charset="0"/>
                <a:ea typeface="Roboto" panose="02000000000000000000" pitchFamily="2" charset="0"/>
              </a:rPr>
              <a:t>pueden influir en el rendimiento del optimizador mediante la escritura de consultas eficientes, la actualización de estadísticas y la creación adecuada de índices. Es importante señalar que diferentes sistemas de gestión de bases de datos pueden tener enfoques ligeramente diferentes en sus optimizadores, pero todos comparten el objetivo común de mejorar el rendimiento de las consultas.</a:t>
            </a:r>
          </a:p>
          <a:p>
            <a:pPr algn="just">
              <a:lnSpc>
                <a:spcPct val="150000"/>
              </a:lnSpc>
            </a:pPr>
            <a:endParaRPr lang="es-ES_tradnl" dirty="0">
              <a:solidFill>
                <a:schemeClr val="tx1">
                  <a:lumMod val="85000"/>
                  <a:lumOff val="1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5686358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FB681384-66C7-23B9-3275-3D6C57F06900}"/>
              </a:ext>
            </a:extLst>
          </p:cNvPr>
          <p:cNvGrpSpPr/>
          <p:nvPr/>
        </p:nvGrpSpPr>
        <p:grpSpPr>
          <a:xfrm>
            <a:off x="10717618" y="5385392"/>
            <a:ext cx="441250" cy="441250"/>
            <a:chOff x="10526232" y="5438554"/>
            <a:chExt cx="590106" cy="590106"/>
          </a:xfrm>
        </p:grpSpPr>
        <p:sp>
          <p:nvSpPr>
            <p:cNvPr id="2" name="Rectángulo 1">
              <a:extLst>
                <a:ext uri="{FF2B5EF4-FFF2-40B4-BE49-F238E27FC236}">
                  <a16:creationId xmlns:a16="http://schemas.microsoft.com/office/drawing/2014/main" id="{BA329269-0B56-F3CB-65C6-B2C8E80C4A64}"/>
                </a:ext>
              </a:extLst>
            </p:cNvPr>
            <p:cNvSpPr/>
            <p:nvPr/>
          </p:nvSpPr>
          <p:spPr>
            <a:xfrm>
              <a:off x="10526232" y="5438554"/>
              <a:ext cx="590106" cy="59010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 name="Flecha derecha 2">
              <a:extLst>
                <a:ext uri="{FF2B5EF4-FFF2-40B4-BE49-F238E27FC236}">
                  <a16:creationId xmlns:a16="http://schemas.microsoft.com/office/drawing/2014/main" id="{C7F75A40-F550-85E7-D5F5-489E8F8D6E12}"/>
                </a:ext>
              </a:extLst>
            </p:cNvPr>
            <p:cNvSpPr/>
            <p:nvPr/>
          </p:nvSpPr>
          <p:spPr>
            <a:xfrm>
              <a:off x="10704273" y="5612449"/>
              <a:ext cx="234023" cy="242316"/>
            </a:xfrm>
            <a:prstGeom prst="rightArrow">
              <a:avLst/>
            </a:prstGeom>
            <a:solidFill>
              <a:srgbClr val="6C0E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5" name="CuadroTexto 4">
            <a:extLst>
              <a:ext uri="{FF2B5EF4-FFF2-40B4-BE49-F238E27FC236}">
                <a16:creationId xmlns:a16="http://schemas.microsoft.com/office/drawing/2014/main" id="{1D29DCA6-CC95-74C6-2434-4F65822CF571}"/>
              </a:ext>
            </a:extLst>
          </p:cNvPr>
          <p:cNvSpPr txBox="1"/>
          <p:nvPr/>
        </p:nvSpPr>
        <p:spPr>
          <a:xfrm>
            <a:off x="7211719" y="4209007"/>
            <a:ext cx="4043066" cy="646331"/>
          </a:xfrm>
          <a:prstGeom prst="rect">
            <a:avLst/>
          </a:prstGeom>
          <a:noFill/>
        </p:spPr>
        <p:txBody>
          <a:bodyPr wrap="square" rtlCol="0">
            <a:spAutoFit/>
          </a:bodyPr>
          <a:lstStyle/>
          <a:p>
            <a:pPr algn="r"/>
            <a:r>
              <a:rPr lang="es-ES_tradnl" sz="3600" b="1" dirty="0">
                <a:solidFill>
                  <a:schemeClr val="bg1"/>
                </a:solidFill>
                <a:latin typeface="Roboto" panose="02000000000000000000" pitchFamily="2" charset="0"/>
                <a:ea typeface="Roboto" panose="02000000000000000000" pitchFamily="2" charset="0"/>
              </a:rPr>
              <a:t>Autoevaluación</a:t>
            </a:r>
          </a:p>
        </p:txBody>
      </p:sp>
      <p:sp>
        <p:nvSpPr>
          <p:cNvPr id="6" name="CuadroTexto 5">
            <a:extLst>
              <a:ext uri="{FF2B5EF4-FFF2-40B4-BE49-F238E27FC236}">
                <a16:creationId xmlns:a16="http://schemas.microsoft.com/office/drawing/2014/main" id="{072B848C-5EB1-AFEF-DBB9-899006E71E91}"/>
              </a:ext>
            </a:extLst>
          </p:cNvPr>
          <p:cNvSpPr txBox="1"/>
          <p:nvPr/>
        </p:nvSpPr>
        <p:spPr>
          <a:xfrm>
            <a:off x="9718158" y="4799485"/>
            <a:ext cx="1536627" cy="369332"/>
          </a:xfrm>
          <a:prstGeom prst="rect">
            <a:avLst/>
          </a:prstGeom>
          <a:noFill/>
        </p:spPr>
        <p:txBody>
          <a:bodyPr wrap="square" rtlCol="0">
            <a:spAutoFit/>
          </a:bodyPr>
          <a:lstStyle/>
          <a:p>
            <a:pPr algn="r"/>
            <a:r>
              <a:rPr lang="es-ES_tradnl" dirty="0">
                <a:solidFill>
                  <a:schemeClr val="bg1"/>
                </a:solidFill>
                <a:latin typeface="Roboto" panose="02000000000000000000" pitchFamily="2" charset="0"/>
                <a:ea typeface="Roboto" panose="02000000000000000000" pitchFamily="2" charset="0"/>
              </a:rPr>
              <a:t>Sesión 15</a:t>
            </a:r>
          </a:p>
        </p:txBody>
      </p:sp>
    </p:spTree>
    <p:extLst>
      <p:ext uri="{BB962C8B-B14F-4D97-AF65-F5344CB8AC3E}">
        <p14:creationId xmlns:p14="http://schemas.microsoft.com/office/powerpoint/2010/main" val="1936616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14BAC766-683D-2238-8C5A-7DD7D48F3DBF}"/>
              </a:ext>
            </a:extLst>
          </p:cNvPr>
          <p:cNvSpPr txBox="1"/>
          <p:nvPr/>
        </p:nvSpPr>
        <p:spPr>
          <a:xfrm>
            <a:off x="954126" y="4072692"/>
            <a:ext cx="3677209" cy="400110"/>
          </a:xfrm>
          <a:prstGeom prst="rect">
            <a:avLst/>
          </a:prstGeom>
          <a:noFill/>
        </p:spPr>
        <p:txBody>
          <a:bodyPr wrap="square" rtlCol="0">
            <a:spAutoFit/>
          </a:bodyPr>
          <a:lstStyle/>
          <a:p>
            <a:r>
              <a:rPr lang="es-ES_tradnl" sz="2000" b="1" dirty="0">
                <a:solidFill>
                  <a:schemeClr val="bg1"/>
                </a:solidFill>
                <a:latin typeface="Roboto" panose="02000000000000000000" pitchFamily="2" charset="0"/>
                <a:ea typeface="Roboto" panose="02000000000000000000" pitchFamily="2" charset="0"/>
              </a:rPr>
              <a:t>Resultado de aprendizaje</a:t>
            </a:r>
          </a:p>
        </p:txBody>
      </p:sp>
      <p:sp>
        <p:nvSpPr>
          <p:cNvPr id="3" name="CuadroTexto 2">
            <a:extLst>
              <a:ext uri="{FF2B5EF4-FFF2-40B4-BE49-F238E27FC236}">
                <a16:creationId xmlns:a16="http://schemas.microsoft.com/office/drawing/2014/main" id="{AA7B9964-A350-7C70-5540-107AF666EDF8}"/>
              </a:ext>
            </a:extLst>
          </p:cNvPr>
          <p:cNvSpPr txBox="1"/>
          <p:nvPr/>
        </p:nvSpPr>
        <p:spPr>
          <a:xfrm>
            <a:off x="1044075" y="4804433"/>
            <a:ext cx="4357265" cy="830997"/>
          </a:xfrm>
          <a:prstGeom prst="rect">
            <a:avLst/>
          </a:prstGeom>
          <a:noFill/>
        </p:spPr>
        <p:txBody>
          <a:bodyPr wrap="square" rtlCol="0">
            <a:spAutoFit/>
          </a:bodyPr>
          <a:lstStyle/>
          <a:p>
            <a:pPr algn="just"/>
            <a:r>
              <a:rPr lang="es-MX" sz="1600" dirty="0">
                <a:solidFill>
                  <a:schemeClr val="bg1"/>
                </a:solidFill>
                <a:latin typeface="Roboto" panose="02000000000000000000" pitchFamily="2" charset="0"/>
                <a:ea typeface="Roboto" panose="02000000000000000000" pitchFamily="2" charset="0"/>
              </a:rPr>
              <a:t>Maneja herramientas administrativas e implementa seguridad de una base de datos SQL Server para una organización</a:t>
            </a:r>
            <a:endParaRPr lang="es-ES_tradnl" sz="1600" dirty="0">
              <a:solidFill>
                <a:schemeClr val="bg1"/>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7022906E-705C-2B42-1EC2-5D331E6221D6}"/>
              </a:ext>
            </a:extLst>
          </p:cNvPr>
          <p:cNvCxnSpPr>
            <a:cxnSpLocks/>
          </p:cNvCxnSpPr>
          <p:nvPr/>
        </p:nvCxnSpPr>
        <p:spPr>
          <a:xfrm>
            <a:off x="954126" y="4000173"/>
            <a:ext cx="0" cy="545148"/>
          </a:xfrm>
          <a:prstGeom prst="straightConnector1">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CuadroTexto 5">
            <a:extLst>
              <a:ext uri="{FF2B5EF4-FFF2-40B4-BE49-F238E27FC236}">
                <a16:creationId xmlns:a16="http://schemas.microsoft.com/office/drawing/2014/main" id="{51627714-A1E4-5801-30D9-6965623F15E5}"/>
              </a:ext>
            </a:extLst>
          </p:cNvPr>
          <p:cNvSpPr txBox="1"/>
          <p:nvPr/>
        </p:nvSpPr>
        <p:spPr>
          <a:xfrm>
            <a:off x="6790660" y="4000173"/>
            <a:ext cx="3208947" cy="400110"/>
          </a:xfrm>
          <a:prstGeom prst="rect">
            <a:avLst/>
          </a:prstGeom>
          <a:noFill/>
        </p:spPr>
        <p:txBody>
          <a:bodyPr wrap="square" rtlCol="0">
            <a:spAutoFit/>
          </a:bodyPr>
          <a:lstStyle/>
          <a:p>
            <a:r>
              <a:rPr lang="es-ES_tradnl" sz="2000" b="1" dirty="0">
                <a:solidFill>
                  <a:schemeClr val="bg1"/>
                </a:solidFill>
                <a:latin typeface="Roboto" panose="02000000000000000000" pitchFamily="2" charset="0"/>
                <a:ea typeface="Roboto" panose="02000000000000000000" pitchFamily="2" charset="0"/>
              </a:rPr>
              <a:t>Evidencia de aprendizaje</a:t>
            </a:r>
          </a:p>
        </p:txBody>
      </p:sp>
      <p:sp>
        <p:nvSpPr>
          <p:cNvPr id="7" name="CuadroTexto 6">
            <a:extLst>
              <a:ext uri="{FF2B5EF4-FFF2-40B4-BE49-F238E27FC236}">
                <a16:creationId xmlns:a16="http://schemas.microsoft.com/office/drawing/2014/main" id="{4F30AAB8-3B60-8BBC-B011-7C8C56767996}"/>
              </a:ext>
            </a:extLst>
          </p:cNvPr>
          <p:cNvSpPr txBox="1"/>
          <p:nvPr/>
        </p:nvSpPr>
        <p:spPr>
          <a:xfrm>
            <a:off x="6790660" y="4681322"/>
            <a:ext cx="5017518" cy="1323439"/>
          </a:xfrm>
          <a:prstGeom prst="rect">
            <a:avLst/>
          </a:prstGeom>
          <a:noFill/>
        </p:spPr>
        <p:txBody>
          <a:bodyPr wrap="square" rtlCol="0">
            <a:spAutoFit/>
          </a:bodyPr>
          <a:lstStyle/>
          <a:p>
            <a:pPr algn="just"/>
            <a:r>
              <a:rPr lang="es-MX" sz="1600" dirty="0">
                <a:solidFill>
                  <a:schemeClr val="bg1"/>
                </a:solidFill>
                <a:latin typeface="Roboto" panose="02000000000000000000" pitchFamily="2" charset="0"/>
                <a:ea typeface="Roboto" panose="02000000000000000000" pitchFamily="2" charset="0"/>
              </a:rPr>
              <a:t>Los estudiantes demostrarán su capacidad para para configurar y utilizar SQL Server </a:t>
            </a:r>
            <a:r>
              <a:rPr lang="es-MX" sz="1600" dirty="0" err="1">
                <a:solidFill>
                  <a:schemeClr val="bg1"/>
                </a:solidFill>
                <a:latin typeface="Roboto" panose="02000000000000000000" pitchFamily="2" charset="0"/>
                <a:ea typeface="Roboto" panose="02000000000000000000" pitchFamily="2" charset="0"/>
              </a:rPr>
              <a:t>Profiler</a:t>
            </a:r>
            <a:r>
              <a:rPr lang="es-MX" sz="1600" dirty="0">
                <a:solidFill>
                  <a:schemeClr val="bg1"/>
                </a:solidFill>
                <a:latin typeface="Roboto" panose="02000000000000000000" pitchFamily="2" charset="0"/>
                <a:ea typeface="Roboto" panose="02000000000000000000" pitchFamily="2" charset="0"/>
              </a:rPr>
              <a:t> de manera efectiva, interpretar y analizar planes de ejecución, identificar y resolver problemas de rendimiento, y aplicar técnicas de optimización en consultas.</a:t>
            </a:r>
            <a:endParaRPr lang="es-ES_tradnl" sz="1600" dirty="0">
              <a:solidFill>
                <a:schemeClr val="bg1"/>
              </a:solidFill>
              <a:latin typeface="Roboto" panose="02000000000000000000" pitchFamily="2" charset="0"/>
              <a:ea typeface="Roboto" panose="02000000000000000000" pitchFamily="2" charset="0"/>
            </a:endParaRPr>
          </a:p>
        </p:txBody>
      </p:sp>
      <p:cxnSp>
        <p:nvCxnSpPr>
          <p:cNvPr id="8" name="Conector recto de flecha 7">
            <a:extLst>
              <a:ext uri="{FF2B5EF4-FFF2-40B4-BE49-F238E27FC236}">
                <a16:creationId xmlns:a16="http://schemas.microsoft.com/office/drawing/2014/main" id="{E8395880-ED40-8894-CDF4-8D71112AEF50}"/>
              </a:ext>
            </a:extLst>
          </p:cNvPr>
          <p:cNvCxnSpPr>
            <a:cxnSpLocks/>
          </p:cNvCxnSpPr>
          <p:nvPr/>
        </p:nvCxnSpPr>
        <p:spPr>
          <a:xfrm>
            <a:off x="6700711" y="3940198"/>
            <a:ext cx="0" cy="545148"/>
          </a:xfrm>
          <a:prstGeom prst="straightConnector1">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65426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E8E1096-E443-5FFF-25D6-F254A7E02406}"/>
              </a:ext>
            </a:extLst>
          </p:cNvPr>
          <p:cNvSpPr txBox="1"/>
          <p:nvPr/>
        </p:nvSpPr>
        <p:spPr>
          <a:xfrm rot="16200000">
            <a:off x="-1956735" y="3076589"/>
            <a:ext cx="5089777" cy="646331"/>
          </a:xfrm>
          <a:prstGeom prst="rect">
            <a:avLst/>
          </a:prstGeom>
          <a:noFill/>
        </p:spPr>
        <p:txBody>
          <a:bodyPr wrap="square" rtlCol="0">
            <a:spAutoFit/>
          </a:bodyPr>
          <a:lstStyle/>
          <a:p>
            <a:pPr algn="ctr"/>
            <a:r>
              <a:rPr lang="es-ES_tradnl" sz="3600" b="1" dirty="0">
                <a:solidFill>
                  <a:schemeClr val="bg1"/>
                </a:solidFill>
                <a:latin typeface="Roboto" panose="02000000000000000000" pitchFamily="2" charset="0"/>
                <a:ea typeface="Roboto" panose="02000000000000000000" pitchFamily="2" charset="0"/>
              </a:rPr>
              <a:t>Pregunta 1</a:t>
            </a:r>
          </a:p>
        </p:txBody>
      </p:sp>
      <p:sp>
        <p:nvSpPr>
          <p:cNvPr id="3" name="CuadroTexto 2">
            <a:extLst>
              <a:ext uri="{FF2B5EF4-FFF2-40B4-BE49-F238E27FC236}">
                <a16:creationId xmlns:a16="http://schemas.microsoft.com/office/drawing/2014/main" id="{AB0844B7-A4D7-5E90-CCE1-81A0915D10CF}"/>
              </a:ext>
            </a:extLst>
          </p:cNvPr>
          <p:cNvSpPr txBox="1"/>
          <p:nvPr/>
        </p:nvSpPr>
        <p:spPr>
          <a:xfrm>
            <a:off x="2269322" y="652032"/>
            <a:ext cx="9328623" cy="456535"/>
          </a:xfrm>
          <a:prstGeom prst="rect">
            <a:avLst/>
          </a:prstGeom>
          <a:noFill/>
        </p:spPr>
        <p:txBody>
          <a:bodyPr wrap="square" rtlCol="0">
            <a:spAutoFit/>
          </a:bodyPr>
          <a:lstStyle/>
          <a:p>
            <a:pPr algn="just">
              <a:lnSpc>
                <a:spcPct val="150000"/>
              </a:lnSpc>
            </a:pPr>
            <a:r>
              <a:rPr lang="es-MX" b="1" dirty="0">
                <a:solidFill>
                  <a:srgbClr val="6C0E10"/>
                </a:solidFill>
                <a:latin typeface="Roboto" panose="02000000000000000000" pitchFamily="2" charset="0"/>
                <a:ea typeface="Roboto" panose="02000000000000000000" pitchFamily="2" charset="0"/>
              </a:rPr>
              <a:t>¿Cuál es el propósito principal de SQL Server </a:t>
            </a:r>
            <a:r>
              <a:rPr lang="es-MX" b="1" dirty="0" err="1">
                <a:solidFill>
                  <a:srgbClr val="6C0E10"/>
                </a:solidFill>
                <a:latin typeface="Roboto" panose="02000000000000000000" pitchFamily="2" charset="0"/>
                <a:ea typeface="Roboto" panose="02000000000000000000" pitchFamily="2" charset="0"/>
              </a:rPr>
              <a:t>Profiler</a:t>
            </a:r>
            <a:r>
              <a:rPr lang="es-MX" b="1" dirty="0">
                <a:solidFill>
                  <a:srgbClr val="6C0E10"/>
                </a:solidFill>
                <a:latin typeface="Roboto" panose="02000000000000000000" pitchFamily="2" charset="0"/>
                <a:ea typeface="Roboto" panose="02000000000000000000" pitchFamily="2" charset="0"/>
              </a:rPr>
              <a:t>?</a:t>
            </a:r>
          </a:p>
        </p:txBody>
      </p:sp>
      <p:cxnSp>
        <p:nvCxnSpPr>
          <p:cNvPr id="4" name="Conector recto de flecha 3">
            <a:extLst>
              <a:ext uri="{FF2B5EF4-FFF2-40B4-BE49-F238E27FC236}">
                <a16:creationId xmlns:a16="http://schemas.microsoft.com/office/drawing/2014/main" id="{2406E181-6F2D-2260-462D-FEA5B0A87127}"/>
              </a:ext>
            </a:extLst>
          </p:cNvPr>
          <p:cNvCxnSpPr>
            <a:cxnSpLocks/>
          </p:cNvCxnSpPr>
          <p:nvPr/>
        </p:nvCxnSpPr>
        <p:spPr>
          <a:xfrm>
            <a:off x="2144975" y="799772"/>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7" name="Elipse 6">
            <a:extLst>
              <a:ext uri="{FF2B5EF4-FFF2-40B4-BE49-F238E27FC236}">
                <a16:creationId xmlns:a16="http://schemas.microsoft.com/office/drawing/2014/main" id="{5703483C-78FA-13A9-EB40-91062376A63F}"/>
              </a:ext>
            </a:extLst>
          </p:cNvPr>
          <p:cNvSpPr/>
          <p:nvPr/>
        </p:nvSpPr>
        <p:spPr>
          <a:xfrm>
            <a:off x="2269323" y="201347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Elipse 8">
            <a:extLst>
              <a:ext uri="{FF2B5EF4-FFF2-40B4-BE49-F238E27FC236}">
                <a16:creationId xmlns:a16="http://schemas.microsoft.com/office/drawing/2014/main" id="{3D5E830D-1272-B7A3-DC67-883C84D05ED0}"/>
              </a:ext>
            </a:extLst>
          </p:cNvPr>
          <p:cNvSpPr/>
          <p:nvPr/>
        </p:nvSpPr>
        <p:spPr>
          <a:xfrm>
            <a:off x="2269323" y="302870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Elipse 10">
            <a:extLst>
              <a:ext uri="{FF2B5EF4-FFF2-40B4-BE49-F238E27FC236}">
                <a16:creationId xmlns:a16="http://schemas.microsoft.com/office/drawing/2014/main" id="{BE963A9E-A617-045E-6B55-F79325AEFB80}"/>
              </a:ext>
            </a:extLst>
          </p:cNvPr>
          <p:cNvSpPr/>
          <p:nvPr/>
        </p:nvSpPr>
        <p:spPr>
          <a:xfrm>
            <a:off x="2269323" y="404393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Elipse 12">
            <a:extLst>
              <a:ext uri="{FF2B5EF4-FFF2-40B4-BE49-F238E27FC236}">
                <a16:creationId xmlns:a16="http://schemas.microsoft.com/office/drawing/2014/main" id="{07792F1D-5399-A876-498A-3AB89D1DD676}"/>
              </a:ext>
            </a:extLst>
          </p:cNvPr>
          <p:cNvSpPr/>
          <p:nvPr/>
        </p:nvSpPr>
        <p:spPr>
          <a:xfrm>
            <a:off x="2269323" y="505916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 name="Rectángulo 5">
            <a:extLst>
              <a:ext uri="{FF2B5EF4-FFF2-40B4-BE49-F238E27FC236}">
                <a16:creationId xmlns:a16="http://schemas.microsoft.com/office/drawing/2014/main" id="{8408B38C-C4CC-4DC6-ABEE-194B13050091}"/>
              </a:ext>
            </a:extLst>
          </p:cNvPr>
          <p:cNvSpPr/>
          <p:nvPr/>
        </p:nvSpPr>
        <p:spPr>
          <a:xfrm>
            <a:off x="2649893" y="1971865"/>
            <a:ext cx="8810779" cy="307777"/>
          </a:xfrm>
          <a:prstGeom prst="rect">
            <a:avLst/>
          </a:prstGeom>
        </p:spPr>
        <p:txBody>
          <a:bodyPr wrap="square">
            <a:spAutoFit/>
          </a:bodyPr>
          <a:lstStyle/>
          <a:p>
            <a:r>
              <a:rPr lang="es-MX" sz="1400" b="1" dirty="0"/>
              <a:t>Crear bases de datos en SQL Server.</a:t>
            </a:r>
            <a:endParaRPr lang="es-PE" sz="1400" b="1" dirty="0"/>
          </a:p>
        </p:txBody>
      </p:sp>
      <p:sp>
        <p:nvSpPr>
          <p:cNvPr id="14" name="Rectángulo 13">
            <a:extLst>
              <a:ext uri="{FF2B5EF4-FFF2-40B4-BE49-F238E27FC236}">
                <a16:creationId xmlns:a16="http://schemas.microsoft.com/office/drawing/2014/main" id="{E5019DEB-6ABC-4666-ACB0-82A6E4BAF235}"/>
              </a:ext>
            </a:extLst>
          </p:cNvPr>
          <p:cNvSpPr/>
          <p:nvPr/>
        </p:nvSpPr>
        <p:spPr>
          <a:xfrm>
            <a:off x="2649893" y="3010039"/>
            <a:ext cx="9050695" cy="307777"/>
          </a:xfrm>
          <a:prstGeom prst="rect">
            <a:avLst/>
          </a:prstGeom>
        </p:spPr>
        <p:txBody>
          <a:bodyPr wrap="square">
            <a:spAutoFit/>
          </a:bodyPr>
          <a:lstStyle/>
          <a:p>
            <a:r>
              <a:rPr lang="es-MX" sz="1400" b="1" dirty="0"/>
              <a:t>Rastrear y analizar eventos en una instancia de SQL Server.</a:t>
            </a:r>
            <a:endParaRPr lang="es-PE" sz="1400" b="1" dirty="0"/>
          </a:p>
        </p:txBody>
      </p:sp>
      <p:sp>
        <p:nvSpPr>
          <p:cNvPr id="15" name="Rectángulo 14">
            <a:extLst>
              <a:ext uri="{FF2B5EF4-FFF2-40B4-BE49-F238E27FC236}">
                <a16:creationId xmlns:a16="http://schemas.microsoft.com/office/drawing/2014/main" id="{28042606-1B23-4280-B2A8-64DE6C848192}"/>
              </a:ext>
            </a:extLst>
          </p:cNvPr>
          <p:cNvSpPr/>
          <p:nvPr/>
        </p:nvSpPr>
        <p:spPr>
          <a:xfrm>
            <a:off x="2649893" y="4018098"/>
            <a:ext cx="8810779" cy="307777"/>
          </a:xfrm>
          <a:prstGeom prst="rect">
            <a:avLst/>
          </a:prstGeom>
        </p:spPr>
        <p:txBody>
          <a:bodyPr wrap="square">
            <a:spAutoFit/>
          </a:bodyPr>
          <a:lstStyle/>
          <a:p>
            <a:r>
              <a:rPr lang="es-PE" sz="1400" b="1" dirty="0"/>
              <a:t>Optimizar consultas mediante el uso de índices.</a:t>
            </a:r>
          </a:p>
        </p:txBody>
      </p:sp>
      <p:sp>
        <p:nvSpPr>
          <p:cNvPr id="16" name="Rectángulo 15">
            <a:extLst>
              <a:ext uri="{FF2B5EF4-FFF2-40B4-BE49-F238E27FC236}">
                <a16:creationId xmlns:a16="http://schemas.microsoft.com/office/drawing/2014/main" id="{64F06226-F8A1-415C-917D-8FF9B5A1777D}"/>
              </a:ext>
            </a:extLst>
          </p:cNvPr>
          <p:cNvSpPr/>
          <p:nvPr/>
        </p:nvSpPr>
        <p:spPr>
          <a:xfrm>
            <a:off x="2649894" y="5026157"/>
            <a:ext cx="8810778" cy="307777"/>
          </a:xfrm>
          <a:prstGeom prst="rect">
            <a:avLst/>
          </a:prstGeom>
        </p:spPr>
        <p:txBody>
          <a:bodyPr wrap="square">
            <a:spAutoFit/>
          </a:bodyPr>
          <a:lstStyle/>
          <a:p>
            <a:r>
              <a:rPr lang="es-MX" sz="1400" b="1" dirty="0"/>
              <a:t>Ninguna.</a:t>
            </a:r>
            <a:endParaRPr lang="es-PE" sz="1400" b="1" dirty="0"/>
          </a:p>
        </p:txBody>
      </p:sp>
    </p:spTree>
    <p:extLst>
      <p:ext uri="{BB962C8B-B14F-4D97-AF65-F5344CB8AC3E}">
        <p14:creationId xmlns:p14="http://schemas.microsoft.com/office/powerpoint/2010/main" val="32388976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E8E1096-E443-5FFF-25D6-F254A7E02406}"/>
              </a:ext>
            </a:extLst>
          </p:cNvPr>
          <p:cNvSpPr txBox="1"/>
          <p:nvPr/>
        </p:nvSpPr>
        <p:spPr>
          <a:xfrm rot="16200000">
            <a:off x="-1956735" y="3076589"/>
            <a:ext cx="5089777" cy="646331"/>
          </a:xfrm>
          <a:prstGeom prst="rect">
            <a:avLst/>
          </a:prstGeom>
          <a:noFill/>
        </p:spPr>
        <p:txBody>
          <a:bodyPr wrap="square" rtlCol="0">
            <a:spAutoFit/>
          </a:bodyPr>
          <a:lstStyle/>
          <a:p>
            <a:pPr algn="ctr"/>
            <a:r>
              <a:rPr lang="es-ES_tradnl" sz="3600" b="1" dirty="0">
                <a:solidFill>
                  <a:schemeClr val="bg1"/>
                </a:solidFill>
                <a:latin typeface="Roboto" panose="02000000000000000000" pitchFamily="2" charset="0"/>
                <a:ea typeface="Roboto" panose="02000000000000000000" pitchFamily="2" charset="0"/>
              </a:rPr>
              <a:t>Pregunta 2</a:t>
            </a:r>
          </a:p>
        </p:txBody>
      </p:sp>
      <p:sp>
        <p:nvSpPr>
          <p:cNvPr id="3" name="CuadroTexto 2">
            <a:extLst>
              <a:ext uri="{FF2B5EF4-FFF2-40B4-BE49-F238E27FC236}">
                <a16:creationId xmlns:a16="http://schemas.microsoft.com/office/drawing/2014/main" id="{AB0844B7-A4D7-5E90-CCE1-81A0915D10CF}"/>
              </a:ext>
            </a:extLst>
          </p:cNvPr>
          <p:cNvSpPr txBox="1"/>
          <p:nvPr/>
        </p:nvSpPr>
        <p:spPr>
          <a:xfrm>
            <a:off x="2269323" y="723530"/>
            <a:ext cx="9191348" cy="456535"/>
          </a:xfrm>
          <a:prstGeom prst="rect">
            <a:avLst/>
          </a:prstGeom>
          <a:noFill/>
        </p:spPr>
        <p:txBody>
          <a:bodyPr wrap="square" rtlCol="0">
            <a:spAutoFit/>
          </a:bodyPr>
          <a:lstStyle/>
          <a:p>
            <a:pPr algn="just">
              <a:lnSpc>
                <a:spcPct val="150000"/>
              </a:lnSpc>
            </a:pPr>
            <a:r>
              <a:rPr lang="es-MX" b="1" dirty="0">
                <a:solidFill>
                  <a:srgbClr val="6C0E10"/>
                </a:solidFill>
                <a:latin typeface="Roboto" panose="02000000000000000000" pitchFamily="2" charset="0"/>
                <a:ea typeface="Roboto" panose="02000000000000000000" pitchFamily="2" charset="0"/>
              </a:rPr>
              <a:t>¿Qué eventos pueden ser rastreados utilizando SQL Server </a:t>
            </a:r>
            <a:r>
              <a:rPr lang="es-MX" b="1" dirty="0" err="1">
                <a:solidFill>
                  <a:srgbClr val="6C0E10"/>
                </a:solidFill>
                <a:latin typeface="Roboto" panose="02000000000000000000" pitchFamily="2" charset="0"/>
                <a:ea typeface="Roboto" panose="02000000000000000000" pitchFamily="2" charset="0"/>
              </a:rPr>
              <a:t>Profiler</a:t>
            </a:r>
            <a:r>
              <a:rPr lang="es-MX" b="1" dirty="0">
                <a:solidFill>
                  <a:srgbClr val="6C0E10"/>
                </a:solidFill>
                <a:latin typeface="Roboto" panose="02000000000000000000" pitchFamily="2" charset="0"/>
                <a:ea typeface="Roboto" panose="02000000000000000000" pitchFamily="2" charset="0"/>
              </a:rPr>
              <a:t>?</a:t>
            </a:r>
          </a:p>
        </p:txBody>
      </p:sp>
      <p:cxnSp>
        <p:nvCxnSpPr>
          <p:cNvPr id="4" name="Conector recto de flecha 3">
            <a:extLst>
              <a:ext uri="{FF2B5EF4-FFF2-40B4-BE49-F238E27FC236}">
                <a16:creationId xmlns:a16="http://schemas.microsoft.com/office/drawing/2014/main" id="{2406E181-6F2D-2260-462D-FEA5B0A87127}"/>
              </a:ext>
            </a:extLst>
          </p:cNvPr>
          <p:cNvCxnSpPr>
            <a:cxnSpLocks/>
          </p:cNvCxnSpPr>
          <p:nvPr/>
        </p:nvCxnSpPr>
        <p:spPr>
          <a:xfrm>
            <a:off x="2144975" y="799772"/>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7" name="Elipse 6">
            <a:extLst>
              <a:ext uri="{FF2B5EF4-FFF2-40B4-BE49-F238E27FC236}">
                <a16:creationId xmlns:a16="http://schemas.microsoft.com/office/drawing/2014/main" id="{5703483C-78FA-13A9-EB40-91062376A63F}"/>
              </a:ext>
            </a:extLst>
          </p:cNvPr>
          <p:cNvSpPr/>
          <p:nvPr/>
        </p:nvSpPr>
        <p:spPr>
          <a:xfrm>
            <a:off x="2269323" y="201347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Elipse 8">
            <a:extLst>
              <a:ext uri="{FF2B5EF4-FFF2-40B4-BE49-F238E27FC236}">
                <a16:creationId xmlns:a16="http://schemas.microsoft.com/office/drawing/2014/main" id="{3D5E830D-1272-B7A3-DC67-883C84D05ED0}"/>
              </a:ext>
            </a:extLst>
          </p:cNvPr>
          <p:cNvSpPr/>
          <p:nvPr/>
        </p:nvSpPr>
        <p:spPr>
          <a:xfrm>
            <a:off x="2269323" y="302870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Elipse 10">
            <a:extLst>
              <a:ext uri="{FF2B5EF4-FFF2-40B4-BE49-F238E27FC236}">
                <a16:creationId xmlns:a16="http://schemas.microsoft.com/office/drawing/2014/main" id="{BE963A9E-A617-045E-6B55-F79325AEFB80}"/>
              </a:ext>
            </a:extLst>
          </p:cNvPr>
          <p:cNvSpPr/>
          <p:nvPr/>
        </p:nvSpPr>
        <p:spPr>
          <a:xfrm>
            <a:off x="2269323" y="404393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Elipse 12">
            <a:extLst>
              <a:ext uri="{FF2B5EF4-FFF2-40B4-BE49-F238E27FC236}">
                <a16:creationId xmlns:a16="http://schemas.microsoft.com/office/drawing/2014/main" id="{07792F1D-5399-A876-498A-3AB89D1DD676}"/>
              </a:ext>
            </a:extLst>
          </p:cNvPr>
          <p:cNvSpPr/>
          <p:nvPr/>
        </p:nvSpPr>
        <p:spPr>
          <a:xfrm>
            <a:off x="2269323" y="505916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 name="Rectángulo 5">
            <a:extLst>
              <a:ext uri="{FF2B5EF4-FFF2-40B4-BE49-F238E27FC236}">
                <a16:creationId xmlns:a16="http://schemas.microsoft.com/office/drawing/2014/main" id="{8408B38C-C4CC-4DC6-ABEE-194B13050091}"/>
              </a:ext>
            </a:extLst>
          </p:cNvPr>
          <p:cNvSpPr/>
          <p:nvPr/>
        </p:nvSpPr>
        <p:spPr>
          <a:xfrm>
            <a:off x="2649893" y="1974843"/>
            <a:ext cx="8810779" cy="307777"/>
          </a:xfrm>
          <a:prstGeom prst="rect">
            <a:avLst/>
          </a:prstGeom>
        </p:spPr>
        <p:txBody>
          <a:bodyPr wrap="square">
            <a:spAutoFit/>
          </a:bodyPr>
          <a:lstStyle/>
          <a:p>
            <a:r>
              <a:rPr lang="es-PE" sz="1400" b="1" dirty="0"/>
              <a:t>Solo consultas SELECT.</a:t>
            </a:r>
          </a:p>
        </p:txBody>
      </p:sp>
      <p:sp>
        <p:nvSpPr>
          <p:cNvPr id="14" name="Rectángulo 13">
            <a:extLst>
              <a:ext uri="{FF2B5EF4-FFF2-40B4-BE49-F238E27FC236}">
                <a16:creationId xmlns:a16="http://schemas.microsoft.com/office/drawing/2014/main" id="{E5019DEB-6ABC-4666-ACB0-82A6E4BAF235}"/>
              </a:ext>
            </a:extLst>
          </p:cNvPr>
          <p:cNvSpPr/>
          <p:nvPr/>
        </p:nvSpPr>
        <p:spPr>
          <a:xfrm>
            <a:off x="2649893" y="3003083"/>
            <a:ext cx="9191348" cy="307777"/>
          </a:xfrm>
          <a:prstGeom prst="rect">
            <a:avLst/>
          </a:prstGeom>
        </p:spPr>
        <p:txBody>
          <a:bodyPr wrap="square">
            <a:spAutoFit/>
          </a:bodyPr>
          <a:lstStyle/>
          <a:p>
            <a:pPr algn="just"/>
            <a:r>
              <a:rPr lang="es-MX" sz="1400" b="1" dirty="0"/>
              <a:t>Eventos de inicio de sesión y consultas DML</a:t>
            </a:r>
            <a:endParaRPr lang="es-PE" sz="1400" b="1" dirty="0"/>
          </a:p>
        </p:txBody>
      </p:sp>
      <p:sp>
        <p:nvSpPr>
          <p:cNvPr id="15" name="Rectángulo 14">
            <a:extLst>
              <a:ext uri="{FF2B5EF4-FFF2-40B4-BE49-F238E27FC236}">
                <a16:creationId xmlns:a16="http://schemas.microsoft.com/office/drawing/2014/main" id="{28042606-1B23-4280-B2A8-64DE6C848192}"/>
              </a:ext>
            </a:extLst>
          </p:cNvPr>
          <p:cNvSpPr/>
          <p:nvPr/>
        </p:nvSpPr>
        <p:spPr>
          <a:xfrm>
            <a:off x="2649893" y="4004326"/>
            <a:ext cx="8810779" cy="307777"/>
          </a:xfrm>
          <a:prstGeom prst="rect">
            <a:avLst/>
          </a:prstGeom>
        </p:spPr>
        <p:txBody>
          <a:bodyPr wrap="square">
            <a:spAutoFit/>
          </a:bodyPr>
          <a:lstStyle/>
          <a:p>
            <a:r>
              <a:rPr lang="es-PE" sz="1400" b="1" dirty="0"/>
              <a:t>Solamente eventos de bloqueo.</a:t>
            </a:r>
          </a:p>
        </p:txBody>
      </p:sp>
      <p:sp>
        <p:nvSpPr>
          <p:cNvPr id="16" name="Rectángulo 15">
            <a:extLst>
              <a:ext uri="{FF2B5EF4-FFF2-40B4-BE49-F238E27FC236}">
                <a16:creationId xmlns:a16="http://schemas.microsoft.com/office/drawing/2014/main" id="{64F06226-F8A1-415C-917D-8FF9B5A1777D}"/>
              </a:ext>
            </a:extLst>
          </p:cNvPr>
          <p:cNvSpPr/>
          <p:nvPr/>
        </p:nvSpPr>
        <p:spPr>
          <a:xfrm>
            <a:off x="2649894" y="5026157"/>
            <a:ext cx="8810778" cy="307777"/>
          </a:xfrm>
          <a:prstGeom prst="rect">
            <a:avLst/>
          </a:prstGeom>
        </p:spPr>
        <p:txBody>
          <a:bodyPr wrap="square">
            <a:spAutoFit/>
          </a:bodyPr>
          <a:lstStyle/>
          <a:p>
            <a:r>
              <a:rPr lang="es-PE" sz="1400" b="1" dirty="0"/>
              <a:t>Ninguna</a:t>
            </a:r>
          </a:p>
        </p:txBody>
      </p:sp>
    </p:spTree>
    <p:extLst>
      <p:ext uri="{BB962C8B-B14F-4D97-AF65-F5344CB8AC3E}">
        <p14:creationId xmlns:p14="http://schemas.microsoft.com/office/powerpoint/2010/main" val="3808383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E8E1096-E443-5FFF-25D6-F254A7E02406}"/>
              </a:ext>
            </a:extLst>
          </p:cNvPr>
          <p:cNvSpPr txBox="1"/>
          <p:nvPr/>
        </p:nvSpPr>
        <p:spPr>
          <a:xfrm rot="16200000">
            <a:off x="-1956735" y="3076589"/>
            <a:ext cx="5089777" cy="646331"/>
          </a:xfrm>
          <a:prstGeom prst="rect">
            <a:avLst/>
          </a:prstGeom>
          <a:noFill/>
        </p:spPr>
        <p:txBody>
          <a:bodyPr wrap="square" rtlCol="0">
            <a:spAutoFit/>
          </a:bodyPr>
          <a:lstStyle/>
          <a:p>
            <a:pPr algn="ctr"/>
            <a:r>
              <a:rPr lang="es-ES_tradnl" sz="3600" b="1" dirty="0">
                <a:solidFill>
                  <a:schemeClr val="bg1"/>
                </a:solidFill>
                <a:latin typeface="Roboto" panose="02000000000000000000" pitchFamily="2" charset="0"/>
                <a:ea typeface="Roboto" panose="02000000000000000000" pitchFamily="2" charset="0"/>
              </a:rPr>
              <a:t>Pregunta 3</a:t>
            </a:r>
          </a:p>
        </p:txBody>
      </p:sp>
      <p:sp>
        <p:nvSpPr>
          <p:cNvPr id="3" name="CuadroTexto 2">
            <a:extLst>
              <a:ext uri="{FF2B5EF4-FFF2-40B4-BE49-F238E27FC236}">
                <a16:creationId xmlns:a16="http://schemas.microsoft.com/office/drawing/2014/main" id="{AB0844B7-A4D7-5E90-CCE1-81A0915D10CF}"/>
              </a:ext>
            </a:extLst>
          </p:cNvPr>
          <p:cNvSpPr txBox="1"/>
          <p:nvPr/>
        </p:nvSpPr>
        <p:spPr>
          <a:xfrm>
            <a:off x="2269324" y="770312"/>
            <a:ext cx="9191348" cy="872034"/>
          </a:xfrm>
          <a:prstGeom prst="rect">
            <a:avLst/>
          </a:prstGeom>
          <a:noFill/>
        </p:spPr>
        <p:txBody>
          <a:bodyPr wrap="square" rtlCol="0">
            <a:spAutoFit/>
          </a:bodyPr>
          <a:lstStyle/>
          <a:p>
            <a:pPr algn="just">
              <a:lnSpc>
                <a:spcPct val="150000"/>
              </a:lnSpc>
            </a:pPr>
            <a:r>
              <a:rPr lang="es-MX" b="1" dirty="0">
                <a:solidFill>
                  <a:srgbClr val="6C0E10"/>
                </a:solidFill>
                <a:latin typeface="Roboto" panose="02000000000000000000" pitchFamily="2" charset="0"/>
                <a:ea typeface="Roboto" panose="02000000000000000000" pitchFamily="2" charset="0"/>
              </a:rPr>
              <a:t>¿Cuál es el propósito principal del Optimizador del Motor de Base de Datos en SQL Server?</a:t>
            </a:r>
          </a:p>
        </p:txBody>
      </p:sp>
      <p:cxnSp>
        <p:nvCxnSpPr>
          <p:cNvPr id="4" name="Conector recto de flecha 3">
            <a:extLst>
              <a:ext uri="{FF2B5EF4-FFF2-40B4-BE49-F238E27FC236}">
                <a16:creationId xmlns:a16="http://schemas.microsoft.com/office/drawing/2014/main" id="{2406E181-6F2D-2260-462D-FEA5B0A87127}"/>
              </a:ext>
            </a:extLst>
          </p:cNvPr>
          <p:cNvCxnSpPr>
            <a:cxnSpLocks/>
          </p:cNvCxnSpPr>
          <p:nvPr/>
        </p:nvCxnSpPr>
        <p:spPr>
          <a:xfrm>
            <a:off x="2144975" y="799772"/>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7" name="Elipse 6">
            <a:extLst>
              <a:ext uri="{FF2B5EF4-FFF2-40B4-BE49-F238E27FC236}">
                <a16:creationId xmlns:a16="http://schemas.microsoft.com/office/drawing/2014/main" id="{5703483C-78FA-13A9-EB40-91062376A63F}"/>
              </a:ext>
            </a:extLst>
          </p:cNvPr>
          <p:cNvSpPr/>
          <p:nvPr/>
        </p:nvSpPr>
        <p:spPr>
          <a:xfrm>
            <a:off x="2269323" y="201347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Elipse 8">
            <a:extLst>
              <a:ext uri="{FF2B5EF4-FFF2-40B4-BE49-F238E27FC236}">
                <a16:creationId xmlns:a16="http://schemas.microsoft.com/office/drawing/2014/main" id="{3D5E830D-1272-B7A3-DC67-883C84D05ED0}"/>
              </a:ext>
            </a:extLst>
          </p:cNvPr>
          <p:cNvSpPr/>
          <p:nvPr/>
        </p:nvSpPr>
        <p:spPr>
          <a:xfrm>
            <a:off x="2269323" y="302870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Elipse 10">
            <a:extLst>
              <a:ext uri="{FF2B5EF4-FFF2-40B4-BE49-F238E27FC236}">
                <a16:creationId xmlns:a16="http://schemas.microsoft.com/office/drawing/2014/main" id="{BE963A9E-A617-045E-6B55-F79325AEFB80}"/>
              </a:ext>
            </a:extLst>
          </p:cNvPr>
          <p:cNvSpPr/>
          <p:nvPr/>
        </p:nvSpPr>
        <p:spPr>
          <a:xfrm>
            <a:off x="2269323" y="404393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Elipse 12">
            <a:extLst>
              <a:ext uri="{FF2B5EF4-FFF2-40B4-BE49-F238E27FC236}">
                <a16:creationId xmlns:a16="http://schemas.microsoft.com/office/drawing/2014/main" id="{07792F1D-5399-A876-498A-3AB89D1DD676}"/>
              </a:ext>
            </a:extLst>
          </p:cNvPr>
          <p:cNvSpPr/>
          <p:nvPr/>
        </p:nvSpPr>
        <p:spPr>
          <a:xfrm>
            <a:off x="2269323" y="505916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 name="Rectángulo 5">
            <a:extLst>
              <a:ext uri="{FF2B5EF4-FFF2-40B4-BE49-F238E27FC236}">
                <a16:creationId xmlns:a16="http://schemas.microsoft.com/office/drawing/2014/main" id="{8408B38C-C4CC-4DC6-ABEE-194B13050091}"/>
              </a:ext>
            </a:extLst>
          </p:cNvPr>
          <p:cNvSpPr/>
          <p:nvPr/>
        </p:nvSpPr>
        <p:spPr>
          <a:xfrm>
            <a:off x="2649893" y="1974843"/>
            <a:ext cx="8810779" cy="738664"/>
          </a:xfrm>
          <a:prstGeom prst="rect">
            <a:avLst/>
          </a:prstGeom>
        </p:spPr>
        <p:txBody>
          <a:bodyPr wrap="square">
            <a:spAutoFit/>
          </a:bodyPr>
          <a:lstStyle/>
          <a:p>
            <a:r>
              <a:rPr lang="es-MX" sz="1400" b="1" dirty="0"/>
              <a:t>Realizar copias de seguridad de la base de datos.</a:t>
            </a:r>
          </a:p>
          <a:p>
            <a:endParaRPr lang="es-MX" sz="1400" b="1" dirty="0"/>
          </a:p>
          <a:p>
            <a:endParaRPr lang="es-PE" sz="1400" b="1" dirty="0"/>
          </a:p>
        </p:txBody>
      </p:sp>
      <p:sp>
        <p:nvSpPr>
          <p:cNvPr id="14" name="Rectángulo 13">
            <a:extLst>
              <a:ext uri="{FF2B5EF4-FFF2-40B4-BE49-F238E27FC236}">
                <a16:creationId xmlns:a16="http://schemas.microsoft.com/office/drawing/2014/main" id="{E5019DEB-6ABC-4666-ACB0-82A6E4BAF235}"/>
              </a:ext>
            </a:extLst>
          </p:cNvPr>
          <p:cNvSpPr/>
          <p:nvPr/>
        </p:nvSpPr>
        <p:spPr>
          <a:xfrm>
            <a:off x="2649893" y="2996674"/>
            <a:ext cx="9050695" cy="307777"/>
          </a:xfrm>
          <a:prstGeom prst="rect">
            <a:avLst/>
          </a:prstGeom>
        </p:spPr>
        <p:txBody>
          <a:bodyPr wrap="square">
            <a:spAutoFit/>
          </a:bodyPr>
          <a:lstStyle/>
          <a:p>
            <a:r>
              <a:rPr lang="es-MX" sz="1400" b="1" dirty="0"/>
              <a:t>Interpretar y generar planes de ejecución eficientes para consultas.</a:t>
            </a:r>
          </a:p>
        </p:txBody>
      </p:sp>
      <p:sp>
        <p:nvSpPr>
          <p:cNvPr id="15" name="Rectángulo 14">
            <a:extLst>
              <a:ext uri="{FF2B5EF4-FFF2-40B4-BE49-F238E27FC236}">
                <a16:creationId xmlns:a16="http://schemas.microsoft.com/office/drawing/2014/main" id="{28042606-1B23-4280-B2A8-64DE6C848192}"/>
              </a:ext>
            </a:extLst>
          </p:cNvPr>
          <p:cNvSpPr/>
          <p:nvPr/>
        </p:nvSpPr>
        <p:spPr>
          <a:xfrm>
            <a:off x="2649893" y="4004326"/>
            <a:ext cx="8810779" cy="307777"/>
          </a:xfrm>
          <a:prstGeom prst="rect">
            <a:avLst/>
          </a:prstGeom>
        </p:spPr>
        <p:txBody>
          <a:bodyPr wrap="square">
            <a:spAutoFit/>
          </a:bodyPr>
          <a:lstStyle/>
          <a:p>
            <a:r>
              <a:rPr lang="es-MX" sz="1400" b="1" dirty="0"/>
              <a:t>Configurar políticas de contraseña para usuarios.</a:t>
            </a:r>
            <a:endParaRPr lang="es-PE" sz="1400" b="1" dirty="0"/>
          </a:p>
        </p:txBody>
      </p:sp>
      <p:sp>
        <p:nvSpPr>
          <p:cNvPr id="16" name="Rectángulo 15">
            <a:extLst>
              <a:ext uri="{FF2B5EF4-FFF2-40B4-BE49-F238E27FC236}">
                <a16:creationId xmlns:a16="http://schemas.microsoft.com/office/drawing/2014/main" id="{64F06226-F8A1-415C-917D-8FF9B5A1777D}"/>
              </a:ext>
            </a:extLst>
          </p:cNvPr>
          <p:cNvSpPr/>
          <p:nvPr/>
        </p:nvSpPr>
        <p:spPr>
          <a:xfrm>
            <a:off x="2649894" y="5026157"/>
            <a:ext cx="8810778" cy="307777"/>
          </a:xfrm>
          <a:prstGeom prst="rect">
            <a:avLst/>
          </a:prstGeom>
        </p:spPr>
        <p:txBody>
          <a:bodyPr wrap="square">
            <a:spAutoFit/>
          </a:bodyPr>
          <a:lstStyle/>
          <a:p>
            <a:r>
              <a:rPr lang="es-PE" sz="1400" b="1" dirty="0"/>
              <a:t>Ninguna</a:t>
            </a:r>
          </a:p>
        </p:txBody>
      </p:sp>
    </p:spTree>
    <p:extLst>
      <p:ext uri="{BB962C8B-B14F-4D97-AF65-F5344CB8AC3E}">
        <p14:creationId xmlns:p14="http://schemas.microsoft.com/office/powerpoint/2010/main" val="14213341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E8E1096-E443-5FFF-25D6-F254A7E02406}"/>
              </a:ext>
            </a:extLst>
          </p:cNvPr>
          <p:cNvSpPr txBox="1"/>
          <p:nvPr/>
        </p:nvSpPr>
        <p:spPr>
          <a:xfrm rot="16200000">
            <a:off x="-1956735" y="3076589"/>
            <a:ext cx="5089777" cy="646331"/>
          </a:xfrm>
          <a:prstGeom prst="rect">
            <a:avLst/>
          </a:prstGeom>
          <a:noFill/>
        </p:spPr>
        <p:txBody>
          <a:bodyPr wrap="square" rtlCol="0">
            <a:spAutoFit/>
          </a:bodyPr>
          <a:lstStyle/>
          <a:p>
            <a:pPr algn="ctr"/>
            <a:r>
              <a:rPr lang="es-ES_tradnl" sz="3600" b="1" dirty="0">
                <a:solidFill>
                  <a:schemeClr val="bg1"/>
                </a:solidFill>
                <a:latin typeface="Roboto" panose="02000000000000000000" pitchFamily="2" charset="0"/>
                <a:ea typeface="Roboto" panose="02000000000000000000" pitchFamily="2" charset="0"/>
              </a:rPr>
              <a:t>Pregunta 4</a:t>
            </a:r>
          </a:p>
        </p:txBody>
      </p:sp>
      <p:sp>
        <p:nvSpPr>
          <p:cNvPr id="3" name="CuadroTexto 2">
            <a:extLst>
              <a:ext uri="{FF2B5EF4-FFF2-40B4-BE49-F238E27FC236}">
                <a16:creationId xmlns:a16="http://schemas.microsoft.com/office/drawing/2014/main" id="{AB0844B7-A4D7-5E90-CCE1-81A0915D10CF}"/>
              </a:ext>
            </a:extLst>
          </p:cNvPr>
          <p:cNvSpPr txBox="1"/>
          <p:nvPr/>
        </p:nvSpPr>
        <p:spPr>
          <a:xfrm>
            <a:off x="2226437" y="734633"/>
            <a:ext cx="9657689" cy="872034"/>
          </a:xfrm>
          <a:prstGeom prst="rect">
            <a:avLst/>
          </a:prstGeom>
          <a:noFill/>
        </p:spPr>
        <p:txBody>
          <a:bodyPr wrap="square" rtlCol="0">
            <a:spAutoFit/>
          </a:bodyPr>
          <a:lstStyle/>
          <a:p>
            <a:pPr algn="just">
              <a:lnSpc>
                <a:spcPct val="150000"/>
              </a:lnSpc>
            </a:pPr>
            <a:r>
              <a:rPr lang="es-MX" b="1" dirty="0">
                <a:solidFill>
                  <a:srgbClr val="6C0E10"/>
                </a:solidFill>
                <a:latin typeface="Roboto" panose="02000000000000000000" pitchFamily="2" charset="0"/>
                <a:ea typeface="Roboto" panose="02000000000000000000" pitchFamily="2" charset="0"/>
              </a:rPr>
              <a:t>¿Cuál es un indicador común de problemas de rendimiento que se puede identificar con SQL Server </a:t>
            </a:r>
            <a:r>
              <a:rPr lang="es-MX" b="1" dirty="0" err="1">
                <a:solidFill>
                  <a:srgbClr val="6C0E10"/>
                </a:solidFill>
                <a:latin typeface="Roboto" panose="02000000000000000000" pitchFamily="2" charset="0"/>
                <a:ea typeface="Roboto" panose="02000000000000000000" pitchFamily="2" charset="0"/>
              </a:rPr>
              <a:t>Profiler</a:t>
            </a:r>
            <a:r>
              <a:rPr lang="es-MX" b="1" dirty="0">
                <a:solidFill>
                  <a:srgbClr val="6C0E10"/>
                </a:solidFill>
                <a:latin typeface="Roboto" panose="02000000000000000000" pitchFamily="2" charset="0"/>
                <a:ea typeface="Roboto" panose="02000000000000000000" pitchFamily="2" charset="0"/>
              </a:rPr>
              <a:t>?</a:t>
            </a:r>
          </a:p>
        </p:txBody>
      </p:sp>
      <p:cxnSp>
        <p:nvCxnSpPr>
          <p:cNvPr id="4" name="Conector recto de flecha 3">
            <a:extLst>
              <a:ext uri="{FF2B5EF4-FFF2-40B4-BE49-F238E27FC236}">
                <a16:creationId xmlns:a16="http://schemas.microsoft.com/office/drawing/2014/main" id="{2406E181-6F2D-2260-462D-FEA5B0A87127}"/>
              </a:ext>
            </a:extLst>
          </p:cNvPr>
          <p:cNvCxnSpPr>
            <a:cxnSpLocks/>
          </p:cNvCxnSpPr>
          <p:nvPr/>
        </p:nvCxnSpPr>
        <p:spPr>
          <a:xfrm>
            <a:off x="2144975" y="799772"/>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7" name="Elipse 6">
            <a:extLst>
              <a:ext uri="{FF2B5EF4-FFF2-40B4-BE49-F238E27FC236}">
                <a16:creationId xmlns:a16="http://schemas.microsoft.com/office/drawing/2014/main" id="{5703483C-78FA-13A9-EB40-91062376A63F}"/>
              </a:ext>
            </a:extLst>
          </p:cNvPr>
          <p:cNvSpPr/>
          <p:nvPr/>
        </p:nvSpPr>
        <p:spPr>
          <a:xfrm>
            <a:off x="2269323" y="201347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9" name="Elipse 8">
            <a:extLst>
              <a:ext uri="{FF2B5EF4-FFF2-40B4-BE49-F238E27FC236}">
                <a16:creationId xmlns:a16="http://schemas.microsoft.com/office/drawing/2014/main" id="{3D5E830D-1272-B7A3-DC67-883C84D05ED0}"/>
              </a:ext>
            </a:extLst>
          </p:cNvPr>
          <p:cNvSpPr/>
          <p:nvPr/>
        </p:nvSpPr>
        <p:spPr>
          <a:xfrm>
            <a:off x="2269323" y="302870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1" name="Elipse 10">
            <a:extLst>
              <a:ext uri="{FF2B5EF4-FFF2-40B4-BE49-F238E27FC236}">
                <a16:creationId xmlns:a16="http://schemas.microsoft.com/office/drawing/2014/main" id="{BE963A9E-A617-045E-6B55-F79325AEFB80}"/>
              </a:ext>
            </a:extLst>
          </p:cNvPr>
          <p:cNvSpPr/>
          <p:nvPr/>
        </p:nvSpPr>
        <p:spPr>
          <a:xfrm>
            <a:off x="2269323" y="404393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3" name="Elipse 12">
            <a:extLst>
              <a:ext uri="{FF2B5EF4-FFF2-40B4-BE49-F238E27FC236}">
                <a16:creationId xmlns:a16="http://schemas.microsoft.com/office/drawing/2014/main" id="{07792F1D-5399-A876-498A-3AB89D1DD676}"/>
              </a:ext>
            </a:extLst>
          </p:cNvPr>
          <p:cNvSpPr/>
          <p:nvPr/>
        </p:nvSpPr>
        <p:spPr>
          <a:xfrm>
            <a:off x="2269323" y="5059167"/>
            <a:ext cx="228600" cy="228600"/>
          </a:xfrm>
          <a:prstGeom prst="ellipse">
            <a:avLst/>
          </a:prstGeom>
          <a:solidFill>
            <a:schemeClr val="bg1"/>
          </a:solidFill>
          <a:ln>
            <a:solidFill>
              <a:srgbClr val="6C0E1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6" name="Rectángulo 5">
            <a:extLst>
              <a:ext uri="{FF2B5EF4-FFF2-40B4-BE49-F238E27FC236}">
                <a16:creationId xmlns:a16="http://schemas.microsoft.com/office/drawing/2014/main" id="{8408B38C-C4CC-4DC6-ABEE-194B13050091}"/>
              </a:ext>
            </a:extLst>
          </p:cNvPr>
          <p:cNvSpPr/>
          <p:nvPr/>
        </p:nvSpPr>
        <p:spPr>
          <a:xfrm>
            <a:off x="2649893" y="1971865"/>
            <a:ext cx="8810779" cy="307777"/>
          </a:xfrm>
          <a:prstGeom prst="rect">
            <a:avLst/>
          </a:prstGeom>
        </p:spPr>
        <p:txBody>
          <a:bodyPr wrap="square">
            <a:spAutoFit/>
          </a:bodyPr>
          <a:lstStyle/>
          <a:p>
            <a:r>
              <a:rPr lang="es-PE" sz="1400" b="1" dirty="0"/>
              <a:t>Índices no utilizados.</a:t>
            </a:r>
          </a:p>
        </p:txBody>
      </p:sp>
      <p:sp>
        <p:nvSpPr>
          <p:cNvPr id="14" name="Rectángulo 13">
            <a:extLst>
              <a:ext uri="{FF2B5EF4-FFF2-40B4-BE49-F238E27FC236}">
                <a16:creationId xmlns:a16="http://schemas.microsoft.com/office/drawing/2014/main" id="{E5019DEB-6ABC-4666-ACB0-82A6E4BAF235}"/>
              </a:ext>
            </a:extLst>
          </p:cNvPr>
          <p:cNvSpPr/>
          <p:nvPr/>
        </p:nvSpPr>
        <p:spPr>
          <a:xfrm>
            <a:off x="2649893" y="2979924"/>
            <a:ext cx="9050695" cy="307777"/>
          </a:xfrm>
          <a:prstGeom prst="rect">
            <a:avLst/>
          </a:prstGeom>
        </p:spPr>
        <p:txBody>
          <a:bodyPr wrap="square">
            <a:spAutoFit/>
          </a:bodyPr>
          <a:lstStyle/>
          <a:p>
            <a:r>
              <a:rPr lang="es-MX" sz="1400" b="1" dirty="0"/>
              <a:t>Largas duraciones de consultas y alto uso de recursos.</a:t>
            </a:r>
            <a:endParaRPr lang="es-PE" sz="1400" b="1" dirty="0"/>
          </a:p>
        </p:txBody>
      </p:sp>
      <p:sp>
        <p:nvSpPr>
          <p:cNvPr id="15" name="Rectángulo 14">
            <a:extLst>
              <a:ext uri="{FF2B5EF4-FFF2-40B4-BE49-F238E27FC236}">
                <a16:creationId xmlns:a16="http://schemas.microsoft.com/office/drawing/2014/main" id="{28042606-1B23-4280-B2A8-64DE6C848192}"/>
              </a:ext>
            </a:extLst>
          </p:cNvPr>
          <p:cNvSpPr/>
          <p:nvPr/>
        </p:nvSpPr>
        <p:spPr>
          <a:xfrm>
            <a:off x="2649893" y="4018098"/>
            <a:ext cx="8810779" cy="307777"/>
          </a:xfrm>
          <a:prstGeom prst="rect">
            <a:avLst/>
          </a:prstGeom>
        </p:spPr>
        <p:txBody>
          <a:bodyPr wrap="square">
            <a:spAutoFit/>
          </a:bodyPr>
          <a:lstStyle/>
          <a:p>
            <a:r>
              <a:rPr lang="es-MX" sz="1400" b="1" dirty="0"/>
              <a:t>Eventos de inicio de sesión frecuentes.</a:t>
            </a:r>
            <a:endParaRPr lang="es-PE" sz="1400" b="1" dirty="0"/>
          </a:p>
        </p:txBody>
      </p:sp>
      <p:sp>
        <p:nvSpPr>
          <p:cNvPr id="16" name="Rectángulo 15">
            <a:extLst>
              <a:ext uri="{FF2B5EF4-FFF2-40B4-BE49-F238E27FC236}">
                <a16:creationId xmlns:a16="http://schemas.microsoft.com/office/drawing/2014/main" id="{64F06226-F8A1-415C-917D-8FF9B5A1777D}"/>
              </a:ext>
            </a:extLst>
          </p:cNvPr>
          <p:cNvSpPr/>
          <p:nvPr/>
        </p:nvSpPr>
        <p:spPr>
          <a:xfrm>
            <a:off x="2649894" y="5026157"/>
            <a:ext cx="8810778" cy="307777"/>
          </a:xfrm>
          <a:prstGeom prst="rect">
            <a:avLst/>
          </a:prstGeom>
        </p:spPr>
        <p:txBody>
          <a:bodyPr wrap="square">
            <a:spAutoFit/>
          </a:bodyPr>
          <a:lstStyle/>
          <a:p>
            <a:r>
              <a:rPr lang="es-PE" sz="1400" b="1" dirty="0"/>
              <a:t>Ninguna</a:t>
            </a:r>
          </a:p>
        </p:txBody>
      </p:sp>
    </p:spTree>
    <p:extLst>
      <p:ext uri="{BB962C8B-B14F-4D97-AF65-F5344CB8AC3E}">
        <p14:creationId xmlns:p14="http://schemas.microsoft.com/office/powerpoint/2010/main" val="27647415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20040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157F14EF-8E69-2E0C-FD15-BEA6E8A92125}"/>
              </a:ext>
            </a:extLst>
          </p:cNvPr>
          <p:cNvSpPr txBox="1"/>
          <p:nvPr/>
        </p:nvSpPr>
        <p:spPr>
          <a:xfrm>
            <a:off x="1959429" y="181957"/>
            <a:ext cx="6578083" cy="6247864"/>
          </a:xfrm>
          <a:prstGeom prst="rect">
            <a:avLst/>
          </a:prstGeom>
          <a:noFill/>
        </p:spPr>
        <p:txBody>
          <a:bodyPr wrap="square" rtlCol="0">
            <a:spAutoFit/>
          </a:bodyPr>
          <a:lstStyle/>
          <a:p>
            <a:pPr algn="just"/>
            <a:r>
              <a:rPr lang="es-MX" sz="1600" b="1" dirty="0">
                <a:solidFill>
                  <a:schemeClr val="bg1"/>
                </a:solidFill>
                <a:latin typeface="Roboto" panose="02000000000000000000" pitchFamily="2" charset="0"/>
              </a:rPr>
              <a:t>SQL Server </a:t>
            </a:r>
            <a:r>
              <a:rPr lang="es-MX" sz="1600" b="1" dirty="0" err="1">
                <a:solidFill>
                  <a:schemeClr val="bg1"/>
                </a:solidFill>
                <a:latin typeface="Roboto" panose="02000000000000000000" pitchFamily="2" charset="0"/>
              </a:rPr>
              <a:t>Profiler</a:t>
            </a:r>
            <a:r>
              <a:rPr lang="es-MX" sz="1600" b="1" dirty="0">
                <a:solidFill>
                  <a:schemeClr val="bg1"/>
                </a:solidFill>
                <a:latin typeface="Roboto" panose="02000000000000000000" pitchFamily="2" charset="0"/>
              </a:rPr>
              <a:t> </a:t>
            </a:r>
            <a:r>
              <a:rPr lang="es-MX" sz="1600" dirty="0">
                <a:solidFill>
                  <a:schemeClr val="bg1"/>
                </a:solidFill>
                <a:latin typeface="Roboto" panose="02000000000000000000" pitchFamily="2" charset="0"/>
              </a:rPr>
              <a:t>se presenta como una herramienta esencial para rastrear y analizar eventos en una instancia de SQL Server. Permite a los administradores y desarrolladores obtener información detallada sobre las actividades en tiempo real, identificando patrones de comportamiento, problemas de rendimiento y eventos críticos para la administración y mejora del sistema.</a:t>
            </a:r>
          </a:p>
          <a:p>
            <a:pPr algn="just"/>
            <a:endParaRPr lang="es-MX" sz="1600" dirty="0">
              <a:solidFill>
                <a:schemeClr val="bg1"/>
              </a:solidFill>
              <a:latin typeface="Roboto" panose="02000000000000000000" pitchFamily="2" charset="0"/>
            </a:endParaRPr>
          </a:p>
          <a:p>
            <a:pPr algn="just"/>
            <a:r>
              <a:rPr lang="es-MX" sz="1600" dirty="0">
                <a:solidFill>
                  <a:schemeClr val="bg1"/>
                </a:solidFill>
                <a:latin typeface="Roboto" panose="02000000000000000000" pitchFamily="2" charset="0"/>
              </a:rPr>
              <a:t>La capacidad de configurar trazas específicas mediante </a:t>
            </a:r>
            <a:r>
              <a:rPr lang="es-MX" sz="1600" b="1" dirty="0">
                <a:solidFill>
                  <a:schemeClr val="bg1"/>
                </a:solidFill>
                <a:latin typeface="Roboto" panose="02000000000000000000" pitchFamily="2" charset="0"/>
              </a:rPr>
              <a:t>SQL Server </a:t>
            </a:r>
            <a:r>
              <a:rPr lang="es-MX" sz="1600" b="1" dirty="0" err="1">
                <a:solidFill>
                  <a:schemeClr val="bg1"/>
                </a:solidFill>
                <a:latin typeface="Roboto" panose="02000000000000000000" pitchFamily="2" charset="0"/>
              </a:rPr>
              <a:t>Profiler</a:t>
            </a:r>
            <a:r>
              <a:rPr lang="es-MX" sz="1600" dirty="0">
                <a:solidFill>
                  <a:schemeClr val="bg1"/>
                </a:solidFill>
                <a:latin typeface="Roboto" panose="02000000000000000000" pitchFamily="2" charset="0"/>
              </a:rPr>
              <a:t> ofrece flexibilidad para seleccionar y monitorear eventos relevantes. Esto incluye desde eventos de inicio de sesión y consultas DML hasta bloqueos y otros eventos de sistema, permitiendo un análisis detallado de la actividad en la base de datos.</a:t>
            </a:r>
          </a:p>
          <a:p>
            <a:pPr algn="just"/>
            <a:endParaRPr lang="es-MX" sz="1600" dirty="0">
              <a:solidFill>
                <a:schemeClr val="bg1"/>
              </a:solidFill>
              <a:latin typeface="Roboto" panose="02000000000000000000" pitchFamily="2" charset="0"/>
            </a:endParaRPr>
          </a:p>
          <a:p>
            <a:pPr algn="just"/>
            <a:r>
              <a:rPr lang="es-MX" sz="1600" dirty="0">
                <a:solidFill>
                  <a:schemeClr val="bg1"/>
                </a:solidFill>
                <a:latin typeface="Roboto" panose="02000000000000000000" pitchFamily="2" charset="0"/>
              </a:rPr>
              <a:t>El </a:t>
            </a:r>
            <a:r>
              <a:rPr lang="es-MX" sz="1600" b="1" dirty="0">
                <a:solidFill>
                  <a:schemeClr val="bg1"/>
                </a:solidFill>
                <a:latin typeface="Roboto" panose="02000000000000000000" pitchFamily="2" charset="0"/>
              </a:rPr>
              <a:t>Optimizador del Motor de Base de Datos </a:t>
            </a:r>
            <a:r>
              <a:rPr lang="es-MX" sz="1600" dirty="0">
                <a:solidFill>
                  <a:schemeClr val="bg1"/>
                </a:solidFill>
                <a:latin typeface="Roboto" panose="02000000000000000000" pitchFamily="2" charset="0"/>
              </a:rPr>
              <a:t>desempeña un papel crucial en la eficiencia del sistema al interpretar y generar planes de ejecución eficientes para consultas. Al entender cómo el optimizador toma decisiones, los desarrolladores pueden ajustar sus consultas para mejorar el rendimiento y optimizar la utilización de recursos.</a:t>
            </a:r>
          </a:p>
          <a:p>
            <a:pPr algn="just"/>
            <a:endParaRPr lang="es-MX" sz="1600" dirty="0">
              <a:solidFill>
                <a:schemeClr val="bg1"/>
              </a:solidFill>
              <a:latin typeface="Roboto" panose="02000000000000000000" pitchFamily="2" charset="0"/>
            </a:endParaRPr>
          </a:p>
          <a:p>
            <a:pPr algn="just"/>
            <a:r>
              <a:rPr lang="es-MX" sz="1600" b="1" dirty="0">
                <a:solidFill>
                  <a:schemeClr val="bg1"/>
                </a:solidFill>
                <a:latin typeface="Roboto" panose="02000000000000000000" pitchFamily="2" charset="0"/>
              </a:rPr>
              <a:t>SQL Server </a:t>
            </a:r>
            <a:r>
              <a:rPr lang="es-MX" sz="1600" b="1" dirty="0" err="1">
                <a:solidFill>
                  <a:schemeClr val="bg1"/>
                </a:solidFill>
                <a:latin typeface="Roboto" panose="02000000000000000000" pitchFamily="2" charset="0"/>
              </a:rPr>
              <a:t>Profiler</a:t>
            </a:r>
            <a:r>
              <a:rPr lang="es-MX" sz="1600" b="1" dirty="0">
                <a:solidFill>
                  <a:schemeClr val="bg1"/>
                </a:solidFill>
                <a:latin typeface="Roboto" panose="02000000000000000000" pitchFamily="2" charset="0"/>
              </a:rPr>
              <a:t> </a:t>
            </a:r>
            <a:r>
              <a:rPr lang="es-MX" sz="1600" dirty="0">
                <a:solidFill>
                  <a:schemeClr val="bg1"/>
                </a:solidFill>
                <a:latin typeface="Roboto" panose="02000000000000000000" pitchFamily="2" charset="0"/>
              </a:rPr>
              <a:t>se destaca en la identificación de problemas de rendimiento mediante la captura de eventos como largas duraciones de consultas y alto uso de recursos. Esta capacidad facilita la detección temprana de problemas potenciales, permitiendo a los administradores tomar medidas correctivas antes de que afecten significativamente el rendimiento del sistema.</a:t>
            </a:r>
            <a:endParaRPr lang="es-ES_tradnl" sz="1600" dirty="0">
              <a:solidFill>
                <a:schemeClr val="bg1"/>
              </a:solidFill>
              <a:latin typeface="Roboto" panose="02000000000000000000" pitchFamily="2" charset="0"/>
            </a:endParaRPr>
          </a:p>
        </p:txBody>
      </p:sp>
    </p:spTree>
    <p:extLst>
      <p:ext uri="{BB962C8B-B14F-4D97-AF65-F5344CB8AC3E}">
        <p14:creationId xmlns:p14="http://schemas.microsoft.com/office/powerpoint/2010/main" val="20670808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030E0D24-3899-52B7-26EB-DF16D0453311}"/>
              </a:ext>
            </a:extLst>
          </p:cNvPr>
          <p:cNvSpPr txBox="1"/>
          <p:nvPr/>
        </p:nvSpPr>
        <p:spPr>
          <a:xfrm>
            <a:off x="959774" y="849117"/>
            <a:ext cx="5860904" cy="646331"/>
          </a:xfrm>
          <a:prstGeom prst="rect">
            <a:avLst/>
          </a:prstGeom>
          <a:noFill/>
        </p:spPr>
        <p:txBody>
          <a:bodyPr wrap="square" rtlCol="0">
            <a:spAutoFit/>
          </a:bodyPr>
          <a:lstStyle/>
          <a:p>
            <a:r>
              <a:rPr lang="es-ES_tradnl" sz="3600" b="1" dirty="0">
                <a:solidFill>
                  <a:schemeClr val="bg1"/>
                </a:solidFill>
                <a:latin typeface="Roboto" panose="02000000000000000000" pitchFamily="2" charset="0"/>
                <a:ea typeface="Roboto" panose="02000000000000000000" pitchFamily="2" charset="0"/>
              </a:rPr>
              <a:t>Aplicando lo aprendido:</a:t>
            </a:r>
          </a:p>
        </p:txBody>
      </p:sp>
      <p:sp>
        <p:nvSpPr>
          <p:cNvPr id="5" name="CuadroTexto 4">
            <a:extLst>
              <a:ext uri="{FF2B5EF4-FFF2-40B4-BE49-F238E27FC236}">
                <a16:creationId xmlns:a16="http://schemas.microsoft.com/office/drawing/2014/main" id="{05347DD2-DB7D-4E32-9AF5-32418131DF00}"/>
              </a:ext>
            </a:extLst>
          </p:cNvPr>
          <p:cNvSpPr txBox="1"/>
          <p:nvPr/>
        </p:nvSpPr>
        <p:spPr>
          <a:xfrm>
            <a:off x="959774" y="2253778"/>
            <a:ext cx="8874691" cy="338554"/>
          </a:xfrm>
          <a:prstGeom prst="rect">
            <a:avLst/>
          </a:prstGeom>
          <a:noFill/>
        </p:spPr>
        <p:txBody>
          <a:bodyPr wrap="square" rtlCol="0">
            <a:spAutoFit/>
          </a:bodyPr>
          <a:lstStyle/>
          <a:p>
            <a:pPr algn="just"/>
            <a:r>
              <a:rPr lang="es-MX" sz="1600" b="1" dirty="0">
                <a:solidFill>
                  <a:schemeClr val="bg1"/>
                </a:solidFill>
                <a:latin typeface="Roboto" panose="02000000000000000000" pitchFamily="2" charset="0"/>
                <a:ea typeface="Roboto" panose="02000000000000000000" pitchFamily="2" charset="0"/>
              </a:rPr>
              <a:t>Desarrollar la Guía de Laboratorio N°15</a:t>
            </a:r>
          </a:p>
        </p:txBody>
      </p:sp>
    </p:spTree>
    <p:extLst>
      <p:ext uri="{BB962C8B-B14F-4D97-AF65-F5344CB8AC3E}">
        <p14:creationId xmlns:p14="http://schemas.microsoft.com/office/powerpoint/2010/main" val="23547843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13AAE172-8E66-D8D8-684B-001036F75C79}"/>
              </a:ext>
            </a:extLst>
          </p:cNvPr>
          <p:cNvSpPr txBox="1"/>
          <p:nvPr/>
        </p:nvSpPr>
        <p:spPr>
          <a:xfrm>
            <a:off x="1856790" y="1058719"/>
            <a:ext cx="6867331" cy="4401205"/>
          </a:xfrm>
          <a:prstGeom prst="rect">
            <a:avLst/>
          </a:prstGeom>
          <a:noFill/>
        </p:spPr>
        <p:txBody>
          <a:bodyPr wrap="square" rtlCol="0">
            <a:spAutoFit/>
          </a:bodyPr>
          <a:lstStyle/>
          <a:p>
            <a:pPr algn="just"/>
            <a:endParaRPr lang="es-MX" sz="1400" dirty="0">
              <a:solidFill>
                <a:schemeClr val="bg1"/>
              </a:solidFill>
              <a:latin typeface="Roboto" panose="02000000000000000000" pitchFamily="2" charset="0"/>
              <a:ea typeface="Roboto" panose="02000000000000000000" pitchFamily="2" charset="0"/>
            </a:endParaRPr>
          </a:p>
          <a:p>
            <a:pPr algn="just"/>
            <a:endParaRPr lang="es-MX" sz="1400" dirty="0">
              <a:solidFill>
                <a:schemeClr val="bg1"/>
              </a:solidFill>
              <a:latin typeface="Roboto" panose="02000000000000000000" pitchFamily="2" charset="0"/>
              <a:ea typeface="Roboto" panose="02000000000000000000" pitchFamily="2" charset="0"/>
            </a:endParaRPr>
          </a:p>
          <a:p>
            <a:pPr algn="just"/>
            <a:r>
              <a:rPr lang="es-MX" sz="1400" dirty="0">
                <a:solidFill>
                  <a:schemeClr val="bg1"/>
                </a:solidFill>
                <a:latin typeface="Roboto" panose="02000000000000000000" pitchFamily="2" charset="0"/>
                <a:ea typeface="Roboto" panose="02000000000000000000" pitchFamily="2" charset="0"/>
              </a:rPr>
              <a:t>CAPACHO,  José y Wilson NIETO. Diseño de Bases de Datos [en línea]. Barranquilla: Universidad del Norte, 2017. ISBN 9789587418255. Disponible en:</a:t>
            </a:r>
            <a:r>
              <a:rPr lang="es-MX" sz="1400" b="1" dirty="0">
                <a:solidFill>
                  <a:schemeClr val="bg1"/>
                </a:solidFill>
                <a:latin typeface="Roboto" panose="02000000000000000000" pitchFamily="2" charset="0"/>
                <a:ea typeface="Roboto" panose="02000000000000000000" pitchFamily="2" charset="0"/>
              </a:rPr>
              <a:t> </a:t>
            </a:r>
            <a:r>
              <a:rPr lang="es-MX" sz="1400" dirty="0">
                <a:solidFill>
                  <a:schemeClr val="bg1"/>
                </a:solidFill>
                <a:latin typeface="Roboto" panose="02000000000000000000" pitchFamily="2" charset="0"/>
                <a:ea typeface="Roboto" panose="02000000000000000000" pitchFamily="2" charset="0"/>
                <a:hlinkClick r:id="rId2"/>
              </a:rPr>
              <a:t>https://search.ebscohost.com/login.aspx?direct=true&amp;db=e000xww&amp;AN=1690049&amp;lang=es&amp;site=ehost-live</a:t>
            </a:r>
            <a:endParaRPr lang="es-MX" sz="1400" dirty="0">
              <a:solidFill>
                <a:schemeClr val="bg1"/>
              </a:solidFill>
              <a:latin typeface="Roboto" panose="02000000000000000000" pitchFamily="2" charset="0"/>
              <a:ea typeface="Roboto" panose="02000000000000000000" pitchFamily="2" charset="0"/>
            </a:endParaRPr>
          </a:p>
          <a:p>
            <a:pPr algn="just"/>
            <a:endParaRPr lang="es-MX" sz="1400" dirty="0">
              <a:solidFill>
                <a:schemeClr val="bg1"/>
              </a:solidFill>
              <a:latin typeface="Roboto" panose="02000000000000000000" pitchFamily="2" charset="0"/>
              <a:ea typeface="Roboto" panose="02000000000000000000" pitchFamily="2" charset="0"/>
            </a:endParaRPr>
          </a:p>
          <a:p>
            <a:pPr algn="just"/>
            <a:r>
              <a:rPr lang="es-MX" sz="1400" dirty="0">
                <a:solidFill>
                  <a:schemeClr val="bg1"/>
                </a:solidFill>
                <a:latin typeface="Roboto" panose="02000000000000000000" pitchFamily="2" charset="0"/>
                <a:ea typeface="Roboto" panose="02000000000000000000" pitchFamily="2" charset="0"/>
              </a:rPr>
              <a:t>WANUMEN Luis, RIVAS Edwin, Mosquera </a:t>
            </a:r>
            <a:r>
              <a:rPr lang="es-MX" sz="1400" dirty="0" err="1">
                <a:solidFill>
                  <a:schemeClr val="bg1"/>
                </a:solidFill>
                <a:latin typeface="Roboto" panose="02000000000000000000" pitchFamily="2" charset="0"/>
                <a:ea typeface="Roboto" panose="02000000000000000000" pitchFamily="2" charset="0"/>
              </a:rPr>
              <a:t>Darín</a:t>
            </a:r>
            <a:r>
              <a:rPr lang="es-MX" sz="1400" dirty="0">
                <a:solidFill>
                  <a:schemeClr val="bg1"/>
                </a:solidFill>
                <a:latin typeface="Roboto" panose="02000000000000000000" pitchFamily="2" charset="0"/>
                <a:ea typeface="Roboto" panose="02000000000000000000" pitchFamily="2" charset="0"/>
              </a:rPr>
              <a:t>. Bases de datos en SQL Server [en línea]. Bogotá: </a:t>
            </a:r>
            <a:r>
              <a:rPr lang="es-MX" sz="1400" dirty="0" err="1">
                <a:solidFill>
                  <a:schemeClr val="bg1"/>
                </a:solidFill>
                <a:latin typeface="Roboto" panose="02000000000000000000" pitchFamily="2" charset="0"/>
                <a:ea typeface="Roboto" panose="02000000000000000000" pitchFamily="2" charset="0"/>
              </a:rPr>
              <a:t>Ecoe</a:t>
            </a:r>
            <a:r>
              <a:rPr lang="es-MX" sz="1400" dirty="0">
                <a:solidFill>
                  <a:schemeClr val="bg1"/>
                </a:solidFill>
                <a:latin typeface="Roboto" panose="02000000000000000000" pitchFamily="2" charset="0"/>
                <a:ea typeface="Roboto" panose="02000000000000000000" pitchFamily="2" charset="0"/>
              </a:rPr>
              <a:t> Ediciones, 2017. ISBN 9789587715705. Disponible en: </a:t>
            </a:r>
            <a:r>
              <a:rPr lang="es-MX" sz="1400" dirty="0">
                <a:solidFill>
                  <a:schemeClr val="bg1"/>
                </a:solidFill>
                <a:latin typeface="Roboto" panose="02000000000000000000" pitchFamily="2" charset="0"/>
                <a:ea typeface="Roboto" panose="02000000000000000000" pitchFamily="2" charset="0"/>
                <a:hlinkClick r:id="rId3"/>
              </a:rPr>
              <a:t>https://www.digitaliapublishing.com/a/66605</a:t>
            </a:r>
            <a:endParaRPr lang="es-MX" sz="1400" dirty="0">
              <a:solidFill>
                <a:schemeClr val="bg1"/>
              </a:solidFill>
              <a:latin typeface="Roboto" panose="02000000000000000000" pitchFamily="2" charset="0"/>
              <a:ea typeface="Roboto" panose="02000000000000000000" pitchFamily="2" charset="0"/>
            </a:endParaRPr>
          </a:p>
          <a:p>
            <a:pPr algn="just"/>
            <a:endParaRPr lang="es-MX" sz="1400" dirty="0">
              <a:solidFill>
                <a:schemeClr val="bg1"/>
              </a:solidFill>
              <a:latin typeface="Roboto" panose="02000000000000000000" pitchFamily="2" charset="0"/>
              <a:ea typeface="Roboto" panose="02000000000000000000" pitchFamily="2" charset="0"/>
            </a:endParaRPr>
          </a:p>
          <a:p>
            <a:pPr algn="just"/>
            <a:r>
              <a:rPr lang="es-MX" sz="1400" dirty="0">
                <a:solidFill>
                  <a:schemeClr val="bg1"/>
                </a:solidFill>
                <a:latin typeface="Roboto" panose="02000000000000000000" pitchFamily="2" charset="0"/>
                <a:ea typeface="Roboto" panose="02000000000000000000" pitchFamily="2" charset="0"/>
              </a:rPr>
              <a:t>HUESO Luis. Bases de datos [en línea]. Madrid: Rama Editorial, 2014. ISBN 9788499641577. </a:t>
            </a:r>
          </a:p>
          <a:p>
            <a:pPr algn="just"/>
            <a:r>
              <a:rPr lang="es-MX" sz="1400" dirty="0">
                <a:solidFill>
                  <a:schemeClr val="bg1"/>
                </a:solidFill>
                <a:latin typeface="Roboto" panose="02000000000000000000" pitchFamily="2" charset="0"/>
                <a:ea typeface="Roboto" panose="02000000000000000000" pitchFamily="2" charset="0"/>
              </a:rPr>
              <a:t>Disponible en: </a:t>
            </a:r>
            <a:r>
              <a:rPr lang="es-MX" sz="1400" dirty="0">
                <a:solidFill>
                  <a:schemeClr val="bg1"/>
                </a:solidFill>
                <a:latin typeface="Roboto" panose="02000000000000000000" pitchFamily="2" charset="0"/>
                <a:ea typeface="Roboto" panose="02000000000000000000" pitchFamily="2" charset="0"/>
                <a:hlinkClick r:id="rId4"/>
              </a:rPr>
              <a:t>https://www.digitaliapublishing.com/a/109943</a:t>
            </a:r>
            <a:endParaRPr lang="es-MX" sz="1400" dirty="0">
              <a:solidFill>
                <a:schemeClr val="bg1"/>
              </a:solidFill>
              <a:latin typeface="Roboto" panose="02000000000000000000" pitchFamily="2" charset="0"/>
              <a:ea typeface="Roboto" panose="02000000000000000000" pitchFamily="2" charset="0"/>
            </a:endParaRPr>
          </a:p>
          <a:p>
            <a:pPr algn="just"/>
            <a:endParaRPr lang="es-MX" sz="1400" b="1" dirty="0">
              <a:solidFill>
                <a:schemeClr val="bg1"/>
              </a:solidFill>
              <a:latin typeface="Roboto" panose="02000000000000000000" pitchFamily="2" charset="0"/>
              <a:ea typeface="Roboto" panose="02000000000000000000" pitchFamily="2" charset="0"/>
            </a:endParaRPr>
          </a:p>
          <a:p>
            <a:pPr algn="just"/>
            <a:r>
              <a:rPr lang="es-ES_tradnl" sz="1400" dirty="0">
                <a:solidFill>
                  <a:schemeClr val="bg1"/>
                </a:solidFill>
                <a:latin typeface="Roboto" panose="02000000000000000000" pitchFamily="2" charset="0"/>
              </a:rPr>
              <a:t>PRIETO, Rafael. SGBD e </a:t>
            </a:r>
            <a:r>
              <a:rPr lang="es-ES_tradnl" sz="1400" dirty="0" err="1">
                <a:solidFill>
                  <a:schemeClr val="bg1"/>
                </a:solidFill>
                <a:latin typeface="Roboto" panose="02000000000000000000" pitchFamily="2" charset="0"/>
              </a:rPr>
              <a:t>instalación</a:t>
            </a:r>
            <a:r>
              <a:rPr lang="es-ES_tradnl" sz="1400" dirty="0">
                <a:solidFill>
                  <a:schemeClr val="bg1"/>
                </a:solidFill>
                <a:latin typeface="Roboto" panose="02000000000000000000" pitchFamily="2" charset="0"/>
              </a:rPr>
              <a:t>: </a:t>
            </a:r>
            <a:r>
              <a:rPr lang="es-ES_tradnl" sz="1400" dirty="0" err="1">
                <a:solidFill>
                  <a:schemeClr val="bg1"/>
                </a:solidFill>
                <a:latin typeface="Roboto" panose="02000000000000000000" pitchFamily="2" charset="0"/>
              </a:rPr>
              <a:t>administración</a:t>
            </a:r>
            <a:r>
              <a:rPr lang="es-ES_tradnl" sz="1400" dirty="0">
                <a:solidFill>
                  <a:schemeClr val="bg1"/>
                </a:solidFill>
                <a:latin typeface="Roboto" panose="02000000000000000000" pitchFamily="2" charset="0"/>
              </a:rPr>
              <a:t> de bases de datos (UF1469) [en línea]. Antequera : IC Editorial. ISBN 9788416433360. Disponible en:</a:t>
            </a:r>
          </a:p>
          <a:p>
            <a:pPr algn="just"/>
            <a:r>
              <a:rPr lang="es-ES_tradnl" sz="1400" dirty="0">
                <a:solidFill>
                  <a:schemeClr val="bg1"/>
                </a:solidFill>
                <a:latin typeface="Roboto" panose="02000000000000000000" pitchFamily="2" charset="0"/>
                <a:ea typeface="Roboto" panose="02000000000000000000" pitchFamily="2" charset="0"/>
                <a:hlinkClick r:id="rId5"/>
              </a:rPr>
              <a:t>https://www.digitaliapublishing.com/a/86830</a:t>
            </a:r>
            <a:endParaRPr lang="es-ES_tradnl" sz="1400" dirty="0">
              <a:solidFill>
                <a:schemeClr val="bg1"/>
              </a:solidFill>
              <a:latin typeface="Roboto" panose="02000000000000000000" pitchFamily="2" charset="0"/>
              <a:ea typeface="Roboto" panose="02000000000000000000" pitchFamily="2" charset="0"/>
            </a:endParaRPr>
          </a:p>
          <a:p>
            <a:pPr algn="just"/>
            <a:endParaRPr lang="es-ES_tradnl" sz="1400" dirty="0">
              <a:solidFill>
                <a:schemeClr val="bg1"/>
              </a:solidFill>
              <a:latin typeface="Roboto" panose="02000000000000000000" pitchFamily="2" charset="0"/>
              <a:ea typeface="Roboto" panose="02000000000000000000" pitchFamily="2" charset="0"/>
            </a:endParaRPr>
          </a:p>
          <a:p>
            <a:pPr algn="just"/>
            <a:endParaRPr lang="es-ES_tradnl" sz="1400" b="1" dirty="0">
              <a:solidFill>
                <a:schemeClr val="bg1"/>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5340043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6671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042BFE40-0CB2-71A6-5F73-44B70823BBA8}"/>
              </a:ext>
            </a:extLst>
          </p:cNvPr>
          <p:cNvSpPr txBox="1"/>
          <p:nvPr/>
        </p:nvSpPr>
        <p:spPr>
          <a:xfrm>
            <a:off x="5520381" y="1965535"/>
            <a:ext cx="3208947" cy="400110"/>
          </a:xfrm>
          <a:prstGeom prst="rect">
            <a:avLst/>
          </a:prstGeom>
          <a:noFill/>
        </p:spPr>
        <p:txBody>
          <a:bodyPr wrap="square" rtlCol="0">
            <a:spAutoFit/>
          </a:bodyPr>
          <a:lstStyle/>
          <a:p>
            <a:r>
              <a:rPr lang="es-ES_tradnl" sz="2000" b="1" dirty="0">
                <a:solidFill>
                  <a:schemeClr val="bg1"/>
                </a:solidFill>
                <a:latin typeface="Roboto" panose="02000000000000000000" pitchFamily="2" charset="0"/>
                <a:ea typeface="Roboto" panose="02000000000000000000" pitchFamily="2" charset="0"/>
              </a:rPr>
              <a:t>Nombre del tema</a:t>
            </a:r>
          </a:p>
        </p:txBody>
      </p:sp>
      <p:cxnSp>
        <p:nvCxnSpPr>
          <p:cNvPr id="3" name="Conector recto de flecha 2">
            <a:extLst>
              <a:ext uri="{FF2B5EF4-FFF2-40B4-BE49-F238E27FC236}">
                <a16:creationId xmlns:a16="http://schemas.microsoft.com/office/drawing/2014/main" id="{2C58D04B-DE95-9313-0FAD-72AA0D2C5532}"/>
              </a:ext>
            </a:extLst>
          </p:cNvPr>
          <p:cNvCxnSpPr>
            <a:cxnSpLocks/>
          </p:cNvCxnSpPr>
          <p:nvPr/>
        </p:nvCxnSpPr>
        <p:spPr>
          <a:xfrm>
            <a:off x="5430432" y="1905560"/>
            <a:ext cx="0" cy="545148"/>
          </a:xfrm>
          <a:prstGeom prst="straightConnector1">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uadroTexto 3">
            <a:extLst>
              <a:ext uri="{FF2B5EF4-FFF2-40B4-BE49-F238E27FC236}">
                <a16:creationId xmlns:a16="http://schemas.microsoft.com/office/drawing/2014/main" id="{4E6CF3C2-DDFF-3DC6-3D4A-F2A15DD426E2}"/>
              </a:ext>
            </a:extLst>
          </p:cNvPr>
          <p:cNvSpPr txBox="1"/>
          <p:nvPr/>
        </p:nvSpPr>
        <p:spPr>
          <a:xfrm>
            <a:off x="6863990" y="2851662"/>
            <a:ext cx="3530312" cy="1154675"/>
          </a:xfrm>
          <a:prstGeom prst="rect">
            <a:avLst/>
          </a:prstGeom>
          <a:noFill/>
        </p:spPr>
        <p:txBody>
          <a:bodyPr wrap="square" rtlCol="0">
            <a:spAutoFit/>
          </a:bodyPr>
          <a:lstStyle/>
          <a:p>
            <a:pPr marL="285750" indent="-285750">
              <a:lnSpc>
                <a:spcPct val="150000"/>
              </a:lnSpc>
              <a:buFont typeface="Arial" panose="020B0604020202020204" pitchFamily="34" charset="0"/>
              <a:buChar char="•"/>
              <a:tabLst>
                <a:tab pos="1258888" algn="l"/>
              </a:tabLst>
            </a:pPr>
            <a:r>
              <a:rPr lang="es-MX" sz="1600" dirty="0">
                <a:solidFill>
                  <a:schemeClr val="bg1"/>
                </a:solidFill>
                <a:latin typeface="Roboto" panose="02000000000000000000" pitchFamily="2" charset="0"/>
                <a:ea typeface="Roboto" panose="02000000000000000000" pitchFamily="2" charset="0"/>
              </a:rPr>
              <a:t>SQL Server </a:t>
            </a:r>
            <a:r>
              <a:rPr lang="es-MX" sz="1600" dirty="0" err="1">
                <a:solidFill>
                  <a:schemeClr val="bg1"/>
                </a:solidFill>
                <a:latin typeface="Roboto" panose="02000000000000000000" pitchFamily="2" charset="0"/>
                <a:ea typeface="Roboto" panose="02000000000000000000" pitchFamily="2" charset="0"/>
              </a:rPr>
              <a:t>Profiler</a:t>
            </a:r>
            <a:r>
              <a:rPr lang="es-MX" sz="1600" dirty="0">
                <a:solidFill>
                  <a:schemeClr val="bg1"/>
                </a:solidFill>
                <a:latin typeface="Roboto" panose="02000000000000000000" pitchFamily="2" charset="0"/>
                <a:ea typeface="Roboto" panose="02000000000000000000" pitchFamily="2" charset="0"/>
              </a:rPr>
              <a:t> </a:t>
            </a:r>
          </a:p>
          <a:p>
            <a:pPr marL="285750" indent="-285750">
              <a:lnSpc>
                <a:spcPct val="150000"/>
              </a:lnSpc>
              <a:buFont typeface="Arial" panose="020B0604020202020204" pitchFamily="34" charset="0"/>
              <a:buChar char="•"/>
              <a:tabLst>
                <a:tab pos="1258888" algn="l"/>
              </a:tabLst>
            </a:pPr>
            <a:r>
              <a:rPr lang="es-MX" sz="1600" dirty="0">
                <a:solidFill>
                  <a:schemeClr val="bg1"/>
                </a:solidFill>
                <a:latin typeface="Roboto" panose="02000000000000000000" pitchFamily="2" charset="0"/>
                <a:ea typeface="Roboto" panose="02000000000000000000" pitchFamily="2" charset="0"/>
              </a:rPr>
              <a:t>Optimizador del motor de BD</a:t>
            </a:r>
          </a:p>
          <a:p>
            <a:pPr marL="285750" indent="-285750">
              <a:lnSpc>
                <a:spcPct val="150000"/>
              </a:lnSpc>
              <a:buFont typeface="Arial" panose="020B0604020202020204" pitchFamily="34" charset="0"/>
              <a:buChar char="•"/>
            </a:pPr>
            <a:endParaRPr lang="es-ES_tradnl" sz="1600" dirty="0">
              <a:solidFill>
                <a:schemeClr val="bg1"/>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4923145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45DA1B89-6C7D-58DD-CC62-FD1DC6F97006}"/>
              </a:ext>
            </a:extLst>
          </p:cNvPr>
          <p:cNvSpPr txBox="1"/>
          <p:nvPr/>
        </p:nvSpPr>
        <p:spPr>
          <a:xfrm>
            <a:off x="959775" y="838484"/>
            <a:ext cx="2612766" cy="1754326"/>
          </a:xfrm>
          <a:prstGeom prst="rect">
            <a:avLst/>
          </a:prstGeom>
          <a:noFill/>
        </p:spPr>
        <p:txBody>
          <a:bodyPr wrap="square" rtlCol="0">
            <a:spAutoFit/>
          </a:bodyPr>
          <a:lstStyle/>
          <a:p>
            <a:r>
              <a:rPr lang="es-ES_tradnl" sz="3600" b="1" dirty="0">
                <a:solidFill>
                  <a:schemeClr val="bg1"/>
                </a:solidFill>
                <a:latin typeface="Roboto" panose="02000000000000000000" pitchFamily="2" charset="0"/>
                <a:ea typeface="Roboto" panose="02000000000000000000" pitchFamily="2" charset="0"/>
              </a:rPr>
              <a:t>Revisa el siguiente video:</a:t>
            </a:r>
          </a:p>
        </p:txBody>
      </p:sp>
      <p:sp>
        <p:nvSpPr>
          <p:cNvPr id="3" name="Rectángulo 2">
            <a:extLst>
              <a:ext uri="{FF2B5EF4-FFF2-40B4-BE49-F238E27FC236}">
                <a16:creationId xmlns:a16="http://schemas.microsoft.com/office/drawing/2014/main" id="{493C6F4B-064C-4D07-9238-91D84F16CBA2}"/>
              </a:ext>
            </a:extLst>
          </p:cNvPr>
          <p:cNvSpPr/>
          <p:nvPr/>
        </p:nvSpPr>
        <p:spPr>
          <a:xfrm>
            <a:off x="5175678" y="5427697"/>
            <a:ext cx="3859518" cy="523220"/>
          </a:xfrm>
          <a:prstGeom prst="rect">
            <a:avLst/>
          </a:prstGeom>
        </p:spPr>
        <p:txBody>
          <a:bodyPr wrap="none">
            <a:spAutoFit/>
          </a:bodyPr>
          <a:lstStyle/>
          <a:p>
            <a:r>
              <a:rPr lang="es-PE" sz="1400" dirty="0">
                <a:hlinkClick r:id="rId2"/>
              </a:rPr>
              <a:t>https://youtu.be/D4OXdVB6fik?si=sQYFtskIfglfra7-</a:t>
            </a:r>
            <a:endParaRPr lang="es-PE" sz="1400" dirty="0"/>
          </a:p>
          <a:p>
            <a:endParaRPr lang="es-PE" sz="1400" dirty="0"/>
          </a:p>
        </p:txBody>
      </p:sp>
      <p:pic>
        <p:nvPicPr>
          <p:cNvPr id="4" name="Imagen 3">
            <a:extLst>
              <a:ext uri="{FF2B5EF4-FFF2-40B4-BE49-F238E27FC236}">
                <a16:creationId xmlns:a16="http://schemas.microsoft.com/office/drawing/2014/main" id="{759D746E-FE33-47BC-9722-9ED87CB49BE4}"/>
              </a:ext>
            </a:extLst>
          </p:cNvPr>
          <p:cNvPicPr>
            <a:picLocks noChangeAspect="1"/>
          </p:cNvPicPr>
          <p:nvPr/>
        </p:nvPicPr>
        <p:blipFill>
          <a:blip r:embed="rId3"/>
          <a:stretch>
            <a:fillRect/>
          </a:stretch>
        </p:blipFill>
        <p:spPr>
          <a:xfrm>
            <a:off x="4403600" y="1907751"/>
            <a:ext cx="6084008" cy="3597310"/>
          </a:xfrm>
          <a:prstGeom prst="rect">
            <a:avLst/>
          </a:prstGeom>
        </p:spPr>
      </p:pic>
    </p:spTree>
    <p:extLst>
      <p:ext uri="{BB962C8B-B14F-4D97-AF65-F5344CB8AC3E}">
        <p14:creationId xmlns:p14="http://schemas.microsoft.com/office/powerpoint/2010/main" val="1619436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2DEBD99B-CA10-6501-17AA-200A12475B0F}"/>
              </a:ext>
            </a:extLst>
          </p:cNvPr>
          <p:cNvSpPr txBox="1"/>
          <p:nvPr/>
        </p:nvSpPr>
        <p:spPr>
          <a:xfrm>
            <a:off x="959774" y="983665"/>
            <a:ext cx="5944875" cy="1015663"/>
          </a:xfrm>
          <a:prstGeom prst="rect">
            <a:avLst/>
          </a:prstGeom>
          <a:noFill/>
        </p:spPr>
        <p:txBody>
          <a:bodyPr wrap="square" rtlCol="0">
            <a:spAutoFit/>
          </a:bodyPr>
          <a:lstStyle/>
          <a:p>
            <a:pPr algn="just"/>
            <a:r>
              <a:rPr lang="es-ES_tradnl" sz="2000" b="1" dirty="0">
                <a:solidFill>
                  <a:schemeClr val="bg1"/>
                </a:solidFill>
                <a:latin typeface="Roboto" panose="02000000000000000000" pitchFamily="2" charset="0"/>
                <a:ea typeface="Roboto" panose="02000000000000000000" pitchFamily="2" charset="0"/>
              </a:rPr>
              <a:t>Después de haber visualizado el video en la  </a:t>
            </a:r>
            <a:r>
              <a:rPr lang="es-ES_tradnl" sz="2000" b="1" dirty="0" err="1">
                <a:solidFill>
                  <a:schemeClr val="bg1"/>
                </a:solidFill>
                <a:latin typeface="Roboto" panose="02000000000000000000" pitchFamily="2" charset="0"/>
                <a:ea typeface="Roboto" panose="02000000000000000000" pitchFamily="2" charset="0"/>
              </a:rPr>
              <a:t>slide</a:t>
            </a:r>
            <a:r>
              <a:rPr lang="es-ES_tradnl" sz="2000" b="1" dirty="0">
                <a:solidFill>
                  <a:schemeClr val="bg1"/>
                </a:solidFill>
                <a:latin typeface="Roboto" panose="02000000000000000000" pitchFamily="2" charset="0"/>
                <a:ea typeface="Roboto" panose="02000000000000000000" pitchFamily="2" charset="0"/>
              </a:rPr>
              <a:t> anterior, reflexionamos y respondemos las siguientes interrogantes:</a:t>
            </a:r>
          </a:p>
        </p:txBody>
      </p:sp>
      <p:sp>
        <p:nvSpPr>
          <p:cNvPr id="3" name="Rectángulo 2">
            <a:extLst>
              <a:ext uri="{FF2B5EF4-FFF2-40B4-BE49-F238E27FC236}">
                <a16:creationId xmlns:a16="http://schemas.microsoft.com/office/drawing/2014/main" id="{0064DD55-C896-6B6D-3790-1270E619F80F}"/>
              </a:ext>
            </a:extLst>
          </p:cNvPr>
          <p:cNvSpPr/>
          <p:nvPr/>
        </p:nvSpPr>
        <p:spPr>
          <a:xfrm>
            <a:off x="1406340" y="2854847"/>
            <a:ext cx="603213" cy="58519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CuadroTexto 3">
            <a:extLst>
              <a:ext uri="{FF2B5EF4-FFF2-40B4-BE49-F238E27FC236}">
                <a16:creationId xmlns:a16="http://schemas.microsoft.com/office/drawing/2014/main" id="{BEAA196C-01C9-8837-184B-9C4C844F7203}"/>
              </a:ext>
            </a:extLst>
          </p:cNvPr>
          <p:cNvSpPr txBox="1"/>
          <p:nvPr/>
        </p:nvSpPr>
        <p:spPr>
          <a:xfrm>
            <a:off x="1427606" y="2907604"/>
            <a:ext cx="603213" cy="479684"/>
          </a:xfrm>
          <a:prstGeom prst="rect">
            <a:avLst/>
          </a:prstGeom>
          <a:noFill/>
        </p:spPr>
        <p:txBody>
          <a:bodyPr wrap="square" rtlCol="0">
            <a:spAutoFit/>
          </a:bodyPr>
          <a:lstStyle/>
          <a:p>
            <a:pPr algn="ctr"/>
            <a:r>
              <a:rPr lang="es-ES_tradnl" sz="2400" b="1" dirty="0">
                <a:solidFill>
                  <a:srgbClr val="6C0E10"/>
                </a:solidFill>
                <a:latin typeface="Roboto" panose="02000000000000000000" pitchFamily="2" charset="0"/>
                <a:ea typeface="Roboto" panose="02000000000000000000" pitchFamily="2" charset="0"/>
              </a:rPr>
              <a:t>01</a:t>
            </a:r>
          </a:p>
        </p:txBody>
      </p:sp>
      <p:sp>
        <p:nvSpPr>
          <p:cNvPr id="6" name="Rectángulo 5">
            <a:extLst>
              <a:ext uri="{FF2B5EF4-FFF2-40B4-BE49-F238E27FC236}">
                <a16:creationId xmlns:a16="http://schemas.microsoft.com/office/drawing/2014/main" id="{A8461466-9DA5-4FB2-909A-9C25612F7BC6}"/>
              </a:ext>
            </a:extLst>
          </p:cNvPr>
          <p:cNvSpPr/>
          <p:nvPr/>
        </p:nvSpPr>
        <p:spPr>
          <a:xfrm>
            <a:off x="1406340" y="3970851"/>
            <a:ext cx="603213" cy="58519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CuadroTexto 6">
            <a:extLst>
              <a:ext uri="{FF2B5EF4-FFF2-40B4-BE49-F238E27FC236}">
                <a16:creationId xmlns:a16="http://schemas.microsoft.com/office/drawing/2014/main" id="{B5A2B4B7-6C83-1933-76A1-7BBE3229EEC4}"/>
              </a:ext>
            </a:extLst>
          </p:cNvPr>
          <p:cNvSpPr txBox="1"/>
          <p:nvPr/>
        </p:nvSpPr>
        <p:spPr>
          <a:xfrm>
            <a:off x="1427606" y="4023608"/>
            <a:ext cx="603213" cy="479684"/>
          </a:xfrm>
          <a:prstGeom prst="rect">
            <a:avLst/>
          </a:prstGeom>
          <a:noFill/>
        </p:spPr>
        <p:txBody>
          <a:bodyPr wrap="square" rtlCol="0">
            <a:spAutoFit/>
          </a:bodyPr>
          <a:lstStyle/>
          <a:p>
            <a:pPr algn="ctr"/>
            <a:r>
              <a:rPr lang="es-ES_tradnl" sz="2400" b="1" dirty="0">
                <a:solidFill>
                  <a:srgbClr val="6C0E10"/>
                </a:solidFill>
                <a:latin typeface="Roboto" panose="02000000000000000000" pitchFamily="2" charset="0"/>
                <a:ea typeface="Roboto" panose="02000000000000000000" pitchFamily="2" charset="0"/>
              </a:rPr>
              <a:t>02</a:t>
            </a:r>
          </a:p>
        </p:txBody>
      </p:sp>
      <p:sp>
        <p:nvSpPr>
          <p:cNvPr id="9" name="Rectángulo 8">
            <a:extLst>
              <a:ext uri="{FF2B5EF4-FFF2-40B4-BE49-F238E27FC236}">
                <a16:creationId xmlns:a16="http://schemas.microsoft.com/office/drawing/2014/main" id="{9E1E2E55-5630-8CBE-4B3F-A3EF05A3690A}"/>
              </a:ext>
            </a:extLst>
          </p:cNvPr>
          <p:cNvSpPr/>
          <p:nvPr/>
        </p:nvSpPr>
        <p:spPr>
          <a:xfrm>
            <a:off x="1406340" y="5080712"/>
            <a:ext cx="603213" cy="58519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10" name="CuadroTexto 9">
            <a:extLst>
              <a:ext uri="{FF2B5EF4-FFF2-40B4-BE49-F238E27FC236}">
                <a16:creationId xmlns:a16="http://schemas.microsoft.com/office/drawing/2014/main" id="{E25BE3D0-7AC9-2014-C999-A66E51F44249}"/>
              </a:ext>
            </a:extLst>
          </p:cNvPr>
          <p:cNvSpPr txBox="1"/>
          <p:nvPr/>
        </p:nvSpPr>
        <p:spPr>
          <a:xfrm>
            <a:off x="1427606" y="5133469"/>
            <a:ext cx="603213" cy="479684"/>
          </a:xfrm>
          <a:prstGeom prst="rect">
            <a:avLst/>
          </a:prstGeom>
          <a:noFill/>
        </p:spPr>
        <p:txBody>
          <a:bodyPr wrap="square" rtlCol="0">
            <a:spAutoFit/>
          </a:bodyPr>
          <a:lstStyle/>
          <a:p>
            <a:pPr algn="ctr"/>
            <a:r>
              <a:rPr lang="es-ES_tradnl" sz="2400" b="1" dirty="0">
                <a:solidFill>
                  <a:srgbClr val="6C0E10"/>
                </a:solidFill>
                <a:latin typeface="Roboto" panose="02000000000000000000" pitchFamily="2" charset="0"/>
                <a:ea typeface="Roboto" panose="02000000000000000000" pitchFamily="2" charset="0"/>
              </a:rPr>
              <a:t>03</a:t>
            </a:r>
          </a:p>
        </p:txBody>
      </p:sp>
      <p:cxnSp>
        <p:nvCxnSpPr>
          <p:cNvPr id="12" name="Conector recto de flecha 11">
            <a:extLst>
              <a:ext uri="{FF2B5EF4-FFF2-40B4-BE49-F238E27FC236}">
                <a16:creationId xmlns:a16="http://schemas.microsoft.com/office/drawing/2014/main" id="{D67D664B-E9A2-04BE-8CC2-BDD310126989}"/>
              </a:ext>
            </a:extLst>
          </p:cNvPr>
          <p:cNvCxnSpPr>
            <a:cxnSpLocks/>
          </p:cNvCxnSpPr>
          <p:nvPr/>
        </p:nvCxnSpPr>
        <p:spPr>
          <a:xfrm>
            <a:off x="874713" y="884835"/>
            <a:ext cx="0" cy="1220412"/>
          </a:xfrm>
          <a:prstGeom prst="straightConnector1">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CuadroTexto 12">
            <a:extLst>
              <a:ext uri="{FF2B5EF4-FFF2-40B4-BE49-F238E27FC236}">
                <a16:creationId xmlns:a16="http://schemas.microsoft.com/office/drawing/2014/main" id="{EC2E5FA7-87B2-4749-8CD6-796B4FB39930}"/>
              </a:ext>
            </a:extLst>
          </p:cNvPr>
          <p:cNvSpPr txBox="1"/>
          <p:nvPr/>
        </p:nvSpPr>
        <p:spPr>
          <a:xfrm>
            <a:off x="2219228" y="3923960"/>
            <a:ext cx="5394552" cy="416011"/>
          </a:xfrm>
          <a:prstGeom prst="rect">
            <a:avLst/>
          </a:prstGeom>
          <a:noFill/>
        </p:spPr>
        <p:txBody>
          <a:bodyPr wrap="square" rtlCol="0">
            <a:spAutoFit/>
          </a:bodyPr>
          <a:lstStyle/>
          <a:p>
            <a:pPr>
              <a:lnSpc>
                <a:spcPct val="150000"/>
              </a:lnSpc>
            </a:pPr>
            <a:r>
              <a:rPr lang="es-ES_tradnl" sz="1600" dirty="0">
                <a:solidFill>
                  <a:schemeClr val="bg1"/>
                </a:solidFill>
                <a:latin typeface="Roboto" panose="02000000000000000000" pitchFamily="2" charset="0"/>
                <a:ea typeface="Roboto" panose="02000000000000000000" pitchFamily="2" charset="0"/>
              </a:rPr>
              <a:t>¿Para qué sirve el SQL Server </a:t>
            </a:r>
            <a:r>
              <a:rPr lang="es-ES_tradnl" sz="1600" dirty="0" err="1">
                <a:solidFill>
                  <a:schemeClr val="bg1"/>
                </a:solidFill>
                <a:latin typeface="Roboto" panose="02000000000000000000" pitchFamily="2" charset="0"/>
                <a:ea typeface="Roboto" panose="02000000000000000000" pitchFamily="2" charset="0"/>
              </a:rPr>
              <a:t>Profiler</a:t>
            </a:r>
            <a:r>
              <a:rPr lang="es-ES_tradnl" sz="1600" dirty="0">
                <a:solidFill>
                  <a:schemeClr val="bg1"/>
                </a:solidFill>
                <a:latin typeface="Roboto" panose="02000000000000000000" pitchFamily="2" charset="0"/>
                <a:ea typeface="Roboto" panose="02000000000000000000" pitchFamily="2" charset="0"/>
              </a:rPr>
              <a:t>?</a:t>
            </a:r>
          </a:p>
        </p:txBody>
      </p:sp>
      <p:sp>
        <p:nvSpPr>
          <p:cNvPr id="14" name="CuadroTexto 13">
            <a:extLst>
              <a:ext uri="{FF2B5EF4-FFF2-40B4-BE49-F238E27FC236}">
                <a16:creationId xmlns:a16="http://schemas.microsoft.com/office/drawing/2014/main" id="{80656EEC-25D2-4D8E-88E0-75952D02F87D}"/>
              </a:ext>
            </a:extLst>
          </p:cNvPr>
          <p:cNvSpPr txBox="1"/>
          <p:nvPr/>
        </p:nvSpPr>
        <p:spPr>
          <a:xfrm>
            <a:off x="2030819" y="5112573"/>
            <a:ext cx="6301418" cy="416011"/>
          </a:xfrm>
          <a:prstGeom prst="rect">
            <a:avLst/>
          </a:prstGeom>
          <a:noFill/>
        </p:spPr>
        <p:txBody>
          <a:bodyPr wrap="square" rtlCol="0">
            <a:spAutoFit/>
          </a:bodyPr>
          <a:lstStyle/>
          <a:p>
            <a:pPr>
              <a:lnSpc>
                <a:spcPct val="150000"/>
              </a:lnSpc>
            </a:pPr>
            <a:r>
              <a:rPr lang="es-ES_tradnl" sz="1600" dirty="0">
                <a:solidFill>
                  <a:schemeClr val="bg1"/>
                </a:solidFill>
                <a:latin typeface="Roboto" panose="02000000000000000000" pitchFamily="2" charset="0"/>
                <a:ea typeface="Roboto" panose="02000000000000000000" pitchFamily="2" charset="0"/>
              </a:rPr>
              <a:t>¿En qué momento recomendarías su uso del SQL Server </a:t>
            </a:r>
            <a:r>
              <a:rPr lang="es-ES_tradnl" sz="1600" dirty="0" err="1">
                <a:solidFill>
                  <a:schemeClr val="bg1"/>
                </a:solidFill>
                <a:latin typeface="Roboto" panose="02000000000000000000" pitchFamily="2" charset="0"/>
                <a:ea typeface="Roboto" panose="02000000000000000000" pitchFamily="2" charset="0"/>
              </a:rPr>
              <a:t>Profiler</a:t>
            </a:r>
            <a:r>
              <a:rPr lang="es-ES_tradnl" sz="1600" dirty="0">
                <a:solidFill>
                  <a:schemeClr val="bg1"/>
                </a:solidFill>
                <a:latin typeface="Roboto" panose="02000000000000000000" pitchFamily="2" charset="0"/>
                <a:ea typeface="Roboto" panose="02000000000000000000" pitchFamily="2" charset="0"/>
              </a:rPr>
              <a:t>?</a:t>
            </a:r>
          </a:p>
        </p:txBody>
      </p:sp>
      <p:sp>
        <p:nvSpPr>
          <p:cNvPr id="15" name="CuadroTexto 14">
            <a:extLst>
              <a:ext uri="{FF2B5EF4-FFF2-40B4-BE49-F238E27FC236}">
                <a16:creationId xmlns:a16="http://schemas.microsoft.com/office/drawing/2014/main" id="{03A74B5A-9FFA-4514-882F-E52EB431ADC0}"/>
              </a:ext>
            </a:extLst>
          </p:cNvPr>
          <p:cNvSpPr txBox="1"/>
          <p:nvPr/>
        </p:nvSpPr>
        <p:spPr>
          <a:xfrm>
            <a:off x="2219228" y="2865335"/>
            <a:ext cx="5273254" cy="416011"/>
          </a:xfrm>
          <a:prstGeom prst="rect">
            <a:avLst/>
          </a:prstGeom>
          <a:noFill/>
        </p:spPr>
        <p:txBody>
          <a:bodyPr wrap="square" rtlCol="0">
            <a:spAutoFit/>
          </a:bodyPr>
          <a:lstStyle/>
          <a:p>
            <a:pPr>
              <a:lnSpc>
                <a:spcPct val="150000"/>
              </a:lnSpc>
            </a:pPr>
            <a:r>
              <a:rPr lang="es-ES_tradnl" sz="1600" dirty="0">
                <a:solidFill>
                  <a:schemeClr val="bg1"/>
                </a:solidFill>
                <a:latin typeface="Roboto" panose="02000000000000000000" pitchFamily="2" charset="0"/>
                <a:ea typeface="Roboto" panose="02000000000000000000" pitchFamily="2" charset="0"/>
              </a:rPr>
              <a:t>¿Qué es el SQL Server </a:t>
            </a:r>
            <a:r>
              <a:rPr lang="es-ES_tradnl" sz="1600" dirty="0" err="1">
                <a:solidFill>
                  <a:schemeClr val="bg1"/>
                </a:solidFill>
                <a:latin typeface="Roboto" panose="02000000000000000000" pitchFamily="2" charset="0"/>
                <a:ea typeface="Roboto" panose="02000000000000000000" pitchFamily="2" charset="0"/>
              </a:rPr>
              <a:t>Profiler</a:t>
            </a:r>
            <a:r>
              <a:rPr lang="es-ES_tradnl" sz="1600" dirty="0">
                <a:solidFill>
                  <a:schemeClr val="bg1"/>
                </a:solidFill>
                <a:latin typeface="Roboto" panose="02000000000000000000" pitchFamily="2" charset="0"/>
                <a:ea typeface="Roboto" panose="02000000000000000000" pitchFamily="2" charset="0"/>
              </a:rPr>
              <a:t>?</a:t>
            </a:r>
          </a:p>
        </p:txBody>
      </p:sp>
    </p:spTree>
    <p:extLst>
      <p:ext uri="{BB962C8B-B14F-4D97-AF65-F5344CB8AC3E}">
        <p14:creationId xmlns:p14="http://schemas.microsoft.com/office/powerpoint/2010/main" val="4233906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2FFA441-1938-492C-B7A7-BD4E975549CA}"/>
              </a:ext>
            </a:extLst>
          </p:cNvPr>
          <p:cNvSpPr/>
          <p:nvPr/>
        </p:nvSpPr>
        <p:spPr>
          <a:xfrm>
            <a:off x="8817428" y="4646846"/>
            <a:ext cx="2407298" cy="369332"/>
          </a:xfrm>
          <a:prstGeom prst="rect">
            <a:avLst/>
          </a:prstGeom>
        </p:spPr>
        <p:txBody>
          <a:bodyPr wrap="square">
            <a:spAutoFit/>
          </a:bodyPr>
          <a:lstStyle/>
          <a:p>
            <a:pPr algn="just"/>
            <a:r>
              <a:rPr lang="es-MX" dirty="0">
                <a:solidFill>
                  <a:schemeClr val="bg1"/>
                </a:solidFill>
                <a:latin typeface="Roboto" panose="02000000000000000000" pitchFamily="2" charset="0"/>
              </a:rPr>
              <a:t>SQL Server </a:t>
            </a:r>
            <a:r>
              <a:rPr lang="es-MX" dirty="0" err="1">
                <a:solidFill>
                  <a:schemeClr val="bg1"/>
                </a:solidFill>
                <a:latin typeface="Roboto" panose="02000000000000000000" pitchFamily="2" charset="0"/>
              </a:rPr>
              <a:t>Profiler</a:t>
            </a:r>
            <a:endParaRPr lang="es-ES_tradnl" dirty="0">
              <a:solidFill>
                <a:schemeClr val="bg1"/>
              </a:solidFill>
              <a:latin typeface="Roboto" panose="02000000000000000000" pitchFamily="2" charset="0"/>
            </a:endParaRPr>
          </a:p>
        </p:txBody>
      </p:sp>
    </p:spTree>
    <p:extLst>
      <p:ext uri="{BB962C8B-B14F-4D97-AF65-F5344CB8AC3E}">
        <p14:creationId xmlns:p14="http://schemas.microsoft.com/office/powerpoint/2010/main" val="9174390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4390B97-38DD-DA76-EE22-379551E20F49}"/>
              </a:ext>
            </a:extLst>
          </p:cNvPr>
          <p:cNvSpPr txBox="1"/>
          <p:nvPr/>
        </p:nvSpPr>
        <p:spPr>
          <a:xfrm rot="16200000">
            <a:off x="-1710329" y="2404544"/>
            <a:ext cx="3989817" cy="307777"/>
          </a:xfrm>
          <a:prstGeom prst="rect">
            <a:avLst/>
          </a:prstGeom>
          <a:noFill/>
        </p:spPr>
        <p:txBody>
          <a:bodyPr wrap="square" rtlCol="0">
            <a:spAutoFit/>
          </a:bodyPr>
          <a:lstStyle/>
          <a:p>
            <a:pPr algn="r"/>
            <a:r>
              <a:rPr lang="es-ES_tradnl" sz="1400" dirty="0">
                <a:solidFill>
                  <a:schemeClr val="bg1"/>
                </a:solidFill>
                <a:latin typeface="Roboto" panose="02000000000000000000" pitchFamily="2" charset="0"/>
                <a:ea typeface="Roboto" panose="02000000000000000000" pitchFamily="2" charset="0"/>
              </a:rPr>
              <a:t>Gestión de Datos e Información II – Sesión  15</a:t>
            </a:r>
          </a:p>
        </p:txBody>
      </p:sp>
      <p:sp>
        <p:nvSpPr>
          <p:cNvPr id="3" name="CuadroTexto 2">
            <a:extLst>
              <a:ext uri="{FF2B5EF4-FFF2-40B4-BE49-F238E27FC236}">
                <a16:creationId xmlns:a16="http://schemas.microsoft.com/office/drawing/2014/main" id="{3C830C38-C32A-3116-4D61-02BCF14DFE8E}"/>
              </a:ext>
            </a:extLst>
          </p:cNvPr>
          <p:cNvSpPr txBox="1"/>
          <p:nvPr/>
        </p:nvSpPr>
        <p:spPr>
          <a:xfrm>
            <a:off x="1848460" y="886897"/>
            <a:ext cx="7398175" cy="707886"/>
          </a:xfrm>
          <a:prstGeom prst="rect">
            <a:avLst/>
          </a:prstGeom>
          <a:noFill/>
        </p:spPr>
        <p:txBody>
          <a:bodyPr wrap="square" rtlCol="0">
            <a:spAutoFit/>
          </a:bodyPr>
          <a:lstStyle/>
          <a:p>
            <a:r>
              <a:rPr lang="en-US" sz="2000" b="1" dirty="0">
                <a:solidFill>
                  <a:srgbClr val="6C0E10"/>
                </a:solidFill>
                <a:latin typeface="Roboto" panose="02000000000000000000" pitchFamily="2" charset="0"/>
                <a:ea typeface="Roboto" panose="02000000000000000000" pitchFamily="2" charset="0"/>
              </a:rPr>
              <a:t>SQL SERVER PROFILER</a:t>
            </a:r>
          </a:p>
          <a:p>
            <a:endParaRPr lang="es-ES_tradnl" sz="2000" b="1" dirty="0">
              <a:solidFill>
                <a:srgbClr val="6C0E10"/>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F3D9AB27-67F1-E7F3-803C-FAA1B27673A4}"/>
              </a:ext>
            </a:extLst>
          </p:cNvPr>
          <p:cNvCxnSpPr>
            <a:cxnSpLocks/>
          </p:cNvCxnSpPr>
          <p:nvPr/>
        </p:nvCxnSpPr>
        <p:spPr>
          <a:xfrm>
            <a:off x="1655875" y="863570"/>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E8D14487-4A1B-4A58-9540-3FAA313756F3}"/>
              </a:ext>
            </a:extLst>
          </p:cNvPr>
          <p:cNvSpPr txBox="1"/>
          <p:nvPr/>
        </p:nvSpPr>
        <p:spPr>
          <a:xfrm>
            <a:off x="1757710" y="1360668"/>
            <a:ext cx="9545578" cy="2811026"/>
          </a:xfrm>
          <a:prstGeom prst="rect">
            <a:avLst/>
          </a:prstGeom>
          <a:noFill/>
        </p:spPr>
        <p:txBody>
          <a:bodyPr wrap="square" rtlCol="0">
            <a:spAutoFit/>
          </a:bodyPr>
          <a:lstStyle/>
          <a:p>
            <a:endParaRPr lang="en-US" dirty="0">
              <a:solidFill>
                <a:srgbClr val="032E5A"/>
              </a:solidFill>
              <a:latin typeface="Roboto" panose="02000000000000000000" pitchFamily="2" charset="0"/>
              <a:ea typeface="Roboto" panose="02000000000000000000" pitchFamily="2" charset="0"/>
            </a:endParaRPr>
          </a:p>
          <a:p>
            <a:pPr algn="just">
              <a:lnSpc>
                <a:spcPct val="150000"/>
              </a:lnSpc>
            </a:pPr>
            <a:r>
              <a:rPr lang="es-MX" dirty="0">
                <a:solidFill>
                  <a:schemeClr val="tx1">
                    <a:lumMod val="85000"/>
                    <a:lumOff val="15000"/>
                  </a:schemeClr>
                </a:solidFill>
                <a:latin typeface="Roboto" panose="02000000000000000000" pitchFamily="2" charset="0"/>
                <a:ea typeface="Roboto" panose="02000000000000000000" pitchFamily="2" charset="0"/>
              </a:rPr>
              <a:t>Es una herramienta de monitoreo y análisis que forma parte de Microsoft SQL Server. Su propósito principal es permitir a los administradores de bases de datos y desarrolladores rastrear, capturar y analizar eventos que ocurren en una instancia de SQL Server. </a:t>
            </a:r>
          </a:p>
          <a:p>
            <a:pPr algn="just">
              <a:lnSpc>
                <a:spcPct val="150000"/>
              </a:lnSpc>
            </a:pPr>
            <a:endParaRPr lang="es-MX" dirty="0">
              <a:solidFill>
                <a:schemeClr val="tx1">
                  <a:lumMod val="85000"/>
                  <a:lumOff val="15000"/>
                </a:schemeClr>
              </a:solidFill>
              <a:latin typeface="Roboto" panose="02000000000000000000" pitchFamily="2" charset="0"/>
              <a:ea typeface="Roboto" panose="02000000000000000000" pitchFamily="2" charset="0"/>
            </a:endParaRPr>
          </a:p>
          <a:p>
            <a:pPr algn="just">
              <a:lnSpc>
                <a:spcPct val="150000"/>
              </a:lnSpc>
            </a:pPr>
            <a:r>
              <a:rPr lang="es-MX" dirty="0">
                <a:solidFill>
                  <a:schemeClr val="tx1">
                    <a:lumMod val="85000"/>
                    <a:lumOff val="15000"/>
                  </a:schemeClr>
                </a:solidFill>
                <a:latin typeface="Roboto" panose="02000000000000000000" pitchFamily="2" charset="0"/>
                <a:ea typeface="Roboto" panose="02000000000000000000" pitchFamily="2" charset="0"/>
              </a:rPr>
              <a:t>Algunos de los usos y funciones principales de SQL Server </a:t>
            </a:r>
            <a:r>
              <a:rPr lang="es-MX" dirty="0" err="1">
                <a:solidFill>
                  <a:schemeClr val="tx1">
                    <a:lumMod val="85000"/>
                    <a:lumOff val="15000"/>
                  </a:schemeClr>
                </a:solidFill>
                <a:latin typeface="Roboto" panose="02000000000000000000" pitchFamily="2" charset="0"/>
                <a:ea typeface="Roboto" panose="02000000000000000000" pitchFamily="2" charset="0"/>
              </a:rPr>
              <a:t>Profiler</a:t>
            </a:r>
            <a:r>
              <a:rPr lang="es-MX" dirty="0">
                <a:solidFill>
                  <a:schemeClr val="tx1">
                    <a:lumMod val="85000"/>
                    <a:lumOff val="15000"/>
                  </a:schemeClr>
                </a:solidFill>
                <a:latin typeface="Roboto" panose="02000000000000000000" pitchFamily="2" charset="0"/>
                <a:ea typeface="Roboto" panose="02000000000000000000" pitchFamily="2" charset="0"/>
              </a:rPr>
              <a:t> incluyen:</a:t>
            </a:r>
          </a:p>
          <a:p>
            <a:pPr algn="just">
              <a:lnSpc>
                <a:spcPct val="150000"/>
              </a:lnSpc>
            </a:pPr>
            <a:endParaRPr lang="es-ES_tradnl" dirty="0">
              <a:solidFill>
                <a:schemeClr val="tx1">
                  <a:lumMod val="85000"/>
                  <a:lumOff val="1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8098994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4390B97-38DD-DA76-EE22-379551E20F49}"/>
              </a:ext>
            </a:extLst>
          </p:cNvPr>
          <p:cNvSpPr txBox="1"/>
          <p:nvPr/>
        </p:nvSpPr>
        <p:spPr>
          <a:xfrm rot="16200000">
            <a:off x="-1710329" y="2404544"/>
            <a:ext cx="3989817" cy="307777"/>
          </a:xfrm>
          <a:prstGeom prst="rect">
            <a:avLst/>
          </a:prstGeom>
          <a:noFill/>
        </p:spPr>
        <p:txBody>
          <a:bodyPr wrap="square" rtlCol="0">
            <a:spAutoFit/>
          </a:bodyPr>
          <a:lstStyle/>
          <a:p>
            <a:pPr algn="r"/>
            <a:r>
              <a:rPr lang="es-ES_tradnl" sz="1400" dirty="0">
                <a:solidFill>
                  <a:schemeClr val="bg1"/>
                </a:solidFill>
                <a:latin typeface="Roboto" panose="02000000000000000000" pitchFamily="2" charset="0"/>
                <a:ea typeface="Roboto" panose="02000000000000000000" pitchFamily="2" charset="0"/>
              </a:rPr>
              <a:t>Gestión de Datos e Información II – Sesión  15</a:t>
            </a:r>
          </a:p>
        </p:txBody>
      </p:sp>
      <p:sp>
        <p:nvSpPr>
          <p:cNvPr id="3" name="CuadroTexto 2">
            <a:extLst>
              <a:ext uri="{FF2B5EF4-FFF2-40B4-BE49-F238E27FC236}">
                <a16:creationId xmlns:a16="http://schemas.microsoft.com/office/drawing/2014/main" id="{3C830C38-C32A-3116-4D61-02BCF14DFE8E}"/>
              </a:ext>
            </a:extLst>
          </p:cNvPr>
          <p:cNvSpPr txBox="1"/>
          <p:nvPr/>
        </p:nvSpPr>
        <p:spPr>
          <a:xfrm>
            <a:off x="1848460" y="886897"/>
            <a:ext cx="7398175" cy="707886"/>
          </a:xfrm>
          <a:prstGeom prst="rect">
            <a:avLst/>
          </a:prstGeom>
          <a:noFill/>
        </p:spPr>
        <p:txBody>
          <a:bodyPr wrap="square" rtlCol="0">
            <a:spAutoFit/>
          </a:bodyPr>
          <a:lstStyle/>
          <a:p>
            <a:r>
              <a:rPr lang="en-US" sz="2000" b="1" dirty="0">
                <a:solidFill>
                  <a:srgbClr val="6C0E10"/>
                </a:solidFill>
                <a:latin typeface="Roboto" panose="02000000000000000000" pitchFamily="2" charset="0"/>
                <a:ea typeface="Roboto" panose="02000000000000000000" pitchFamily="2" charset="0"/>
              </a:rPr>
              <a:t>SQL SERVER PROFILER</a:t>
            </a:r>
          </a:p>
          <a:p>
            <a:endParaRPr lang="es-ES_tradnl" sz="2000" b="1" dirty="0">
              <a:solidFill>
                <a:srgbClr val="6C0E10"/>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F3D9AB27-67F1-E7F3-803C-FAA1B27673A4}"/>
              </a:ext>
            </a:extLst>
          </p:cNvPr>
          <p:cNvCxnSpPr>
            <a:cxnSpLocks/>
          </p:cNvCxnSpPr>
          <p:nvPr/>
        </p:nvCxnSpPr>
        <p:spPr>
          <a:xfrm>
            <a:off x="1655875" y="863570"/>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E8D14487-4A1B-4A58-9540-3FAA313756F3}"/>
              </a:ext>
            </a:extLst>
          </p:cNvPr>
          <p:cNvSpPr txBox="1"/>
          <p:nvPr/>
        </p:nvSpPr>
        <p:spPr>
          <a:xfrm>
            <a:off x="1757710" y="1360668"/>
            <a:ext cx="9545578" cy="4057521"/>
          </a:xfrm>
          <a:prstGeom prst="rect">
            <a:avLst/>
          </a:prstGeom>
          <a:noFill/>
        </p:spPr>
        <p:txBody>
          <a:bodyPr wrap="square" rtlCol="0">
            <a:spAutoFit/>
          </a:bodyPr>
          <a:lstStyle/>
          <a:p>
            <a:endParaRPr lang="en-US" dirty="0">
              <a:solidFill>
                <a:srgbClr val="032E5A"/>
              </a:solidFill>
              <a:latin typeface="Roboto" panose="02000000000000000000" pitchFamily="2" charset="0"/>
              <a:ea typeface="Roboto" panose="02000000000000000000" pitchFamily="2" charset="0"/>
            </a:endParaRPr>
          </a:p>
          <a:p>
            <a:pPr algn="just">
              <a:lnSpc>
                <a:spcPct val="150000"/>
              </a:lnSpc>
            </a:pPr>
            <a:r>
              <a:rPr lang="es-MX" b="1" dirty="0">
                <a:solidFill>
                  <a:schemeClr val="tx1">
                    <a:lumMod val="85000"/>
                    <a:lumOff val="15000"/>
                  </a:schemeClr>
                </a:solidFill>
                <a:latin typeface="Roboto" panose="02000000000000000000" pitchFamily="2" charset="0"/>
                <a:ea typeface="Roboto" panose="02000000000000000000" pitchFamily="2" charset="0"/>
              </a:rPr>
              <a:t>Captura de eventos: </a:t>
            </a:r>
            <a:r>
              <a:rPr lang="es-MX" dirty="0">
                <a:solidFill>
                  <a:schemeClr val="tx1">
                    <a:lumMod val="85000"/>
                    <a:lumOff val="15000"/>
                  </a:schemeClr>
                </a:solidFill>
                <a:latin typeface="Roboto" panose="02000000000000000000" pitchFamily="2" charset="0"/>
                <a:ea typeface="Roboto" panose="02000000000000000000" pitchFamily="2" charset="0"/>
              </a:rPr>
              <a:t>Permite capturar eventos específicos que ocurren en una instancia de SQL Server. Estos eventos pueden incluir consultas SQL ejecutadas, conexiones a la base de datos, errores, entre otros.</a:t>
            </a:r>
          </a:p>
          <a:p>
            <a:pPr algn="just">
              <a:lnSpc>
                <a:spcPct val="150000"/>
              </a:lnSpc>
            </a:pPr>
            <a:endParaRPr lang="es-MX" dirty="0">
              <a:solidFill>
                <a:schemeClr val="tx1">
                  <a:lumMod val="85000"/>
                  <a:lumOff val="15000"/>
                </a:schemeClr>
              </a:solidFill>
              <a:latin typeface="Roboto" panose="02000000000000000000" pitchFamily="2" charset="0"/>
              <a:ea typeface="Roboto" panose="02000000000000000000" pitchFamily="2" charset="0"/>
            </a:endParaRPr>
          </a:p>
          <a:p>
            <a:pPr algn="just">
              <a:lnSpc>
                <a:spcPct val="150000"/>
              </a:lnSpc>
            </a:pPr>
            <a:r>
              <a:rPr lang="es-MX" b="1" dirty="0">
                <a:solidFill>
                  <a:schemeClr val="tx1">
                    <a:lumMod val="85000"/>
                    <a:lumOff val="15000"/>
                  </a:schemeClr>
                </a:solidFill>
                <a:latin typeface="Roboto" panose="02000000000000000000" pitchFamily="2" charset="0"/>
                <a:ea typeface="Roboto" panose="02000000000000000000" pitchFamily="2" charset="0"/>
              </a:rPr>
              <a:t>Análisis de rendimiento: </a:t>
            </a:r>
            <a:r>
              <a:rPr lang="es-MX" dirty="0">
                <a:solidFill>
                  <a:schemeClr val="tx1">
                    <a:lumMod val="85000"/>
                    <a:lumOff val="15000"/>
                  </a:schemeClr>
                </a:solidFill>
                <a:latin typeface="Roboto" panose="02000000000000000000" pitchFamily="2" charset="0"/>
                <a:ea typeface="Roboto" panose="02000000000000000000" pitchFamily="2" charset="0"/>
              </a:rPr>
              <a:t>Facilita la identificación de cuellos de botella y problemas de rendimiento en consultas y transacciones. Puedes analizar el tiempo que tarda cada consulta en ejecutarse, identificar consultas lentas o costosas, y optimizar el rendimiento del sistema.</a:t>
            </a:r>
          </a:p>
          <a:p>
            <a:pPr algn="just">
              <a:lnSpc>
                <a:spcPct val="150000"/>
              </a:lnSpc>
            </a:pPr>
            <a:endParaRPr lang="es-ES_tradnl" dirty="0">
              <a:solidFill>
                <a:schemeClr val="tx1">
                  <a:lumMod val="85000"/>
                  <a:lumOff val="1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81376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4390B97-38DD-DA76-EE22-379551E20F49}"/>
              </a:ext>
            </a:extLst>
          </p:cNvPr>
          <p:cNvSpPr txBox="1"/>
          <p:nvPr/>
        </p:nvSpPr>
        <p:spPr>
          <a:xfrm rot="16200000">
            <a:off x="-1710329" y="2404544"/>
            <a:ext cx="3989817" cy="307777"/>
          </a:xfrm>
          <a:prstGeom prst="rect">
            <a:avLst/>
          </a:prstGeom>
          <a:noFill/>
        </p:spPr>
        <p:txBody>
          <a:bodyPr wrap="square" rtlCol="0">
            <a:spAutoFit/>
          </a:bodyPr>
          <a:lstStyle/>
          <a:p>
            <a:pPr algn="r"/>
            <a:r>
              <a:rPr lang="es-ES_tradnl" sz="1400" dirty="0">
                <a:solidFill>
                  <a:schemeClr val="bg1"/>
                </a:solidFill>
                <a:latin typeface="Roboto" panose="02000000000000000000" pitchFamily="2" charset="0"/>
                <a:ea typeface="Roboto" panose="02000000000000000000" pitchFamily="2" charset="0"/>
              </a:rPr>
              <a:t>Gestión de Datos e Información II – Sesión  15</a:t>
            </a:r>
          </a:p>
        </p:txBody>
      </p:sp>
      <p:sp>
        <p:nvSpPr>
          <p:cNvPr id="3" name="CuadroTexto 2">
            <a:extLst>
              <a:ext uri="{FF2B5EF4-FFF2-40B4-BE49-F238E27FC236}">
                <a16:creationId xmlns:a16="http://schemas.microsoft.com/office/drawing/2014/main" id="{3C830C38-C32A-3116-4D61-02BCF14DFE8E}"/>
              </a:ext>
            </a:extLst>
          </p:cNvPr>
          <p:cNvSpPr txBox="1"/>
          <p:nvPr/>
        </p:nvSpPr>
        <p:spPr>
          <a:xfrm>
            <a:off x="1848460" y="886897"/>
            <a:ext cx="7398175" cy="707886"/>
          </a:xfrm>
          <a:prstGeom prst="rect">
            <a:avLst/>
          </a:prstGeom>
          <a:noFill/>
        </p:spPr>
        <p:txBody>
          <a:bodyPr wrap="square" rtlCol="0">
            <a:spAutoFit/>
          </a:bodyPr>
          <a:lstStyle/>
          <a:p>
            <a:r>
              <a:rPr lang="en-US" sz="2000" b="1" dirty="0">
                <a:solidFill>
                  <a:srgbClr val="6C0E10"/>
                </a:solidFill>
                <a:latin typeface="Roboto" panose="02000000000000000000" pitchFamily="2" charset="0"/>
                <a:ea typeface="Roboto" panose="02000000000000000000" pitchFamily="2" charset="0"/>
              </a:rPr>
              <a:t>SQL SERVER PROFILER</a:t>
            </a:r>
          </a:p>
          <a:p>
            <a:endParaRPr lang="es-ES_tradnl" sz="2000" b="1" dirty="0">
              <a:solidFill>
                <a:srgbClr val="6C0E10"/>
              </a:solidFill>
              <a:latin typeface="Roboto" panose="02000000000000000000" pitchFamily="2" charset="0"/>
              <a:ea typeface="Roboto" panose="02000000000000000000" pitchFamily="2" charset="0"/>
            </a:endParaRPr>
          </a:p>
        </p:txBody>
      </p:sp>
      <p:cxnSp>
        <p:nvCxnSpPr>
          <p:cNvPr id="4" name="Conector recto de flecha 3">
            <a:extLst>
              <a:ext uri="{FF2B5EF4-FFF2-40B4-BE49-F238E27FC236}">
                <a16:creationId xmlns:a16="http://schemas.microsoft.com/office/drawing/2014/main" id="{F3D9AB27-67F1-E7F3-803C-FAA1B27673A4}"/>
              </a:ext>
            </a:extLst>
          </p:cNvPr>
          <p:cNvCxnSpPr>
            <a:cxnSpLocks/>
          </p:cNvCxnSpPr>
          <p:nvPr/>
        </p:nvCxnSpPr>
        <p:spPr>
          <a:xfrm>
            <a:off x="1655875" y="863570"/>
            <a:ext cx="0" cy="545148"/>
          </a:xfrm>
          <a:prstGeom prst="straightConnector1">
            <a:avLst/>
          </a:prstGeom>
          <a:ln w="38100">
            <a:solidFill>
              <a:srgbClr val="6C0E10"/>
            </a:solidFill>
          </a:ln>
        </p:spPr>
        <p:style>
          <a:lnRef idx="1">
            <a:schemeClr val="accent1"/>
          </a:lnRef>
          <a:fillRef idx="0">
            <a:schemeClr val="accent1"/>
          </a:fillRef>
          <a:effectRef idx="0">
            <a:schemeClr val="accent1"/>
          </a:effectRef>
          <a:fontRef idx="minor">
            <a:schemeClr val="tx1"/>
          </a:fontRef>
        </p:style>
      </p:cxnSp>
      <p:sp>
        <p:nvSpPr>
          <p:cNvPr id="9" name="CuadroTexto 8">
            <a:extLst>
              <a:ext uri="{FF2B5EF4-FFF2-40B4-BE49-F238E27FC236}">
                <a16:creationId xmlns:a16="http://schemas.microsoft.com/office/drawing/2014/main" id="{E8D14487-4A1B-4A58-9540-3FAA313756F3}"/>
              </a:ext>
            </a:extLst>
          </p:cNvPr>
          <p:cNvSpPr txBox="1"/>
          <p:nvPr/>
        </p:nvSpPr>
        <p:spPr>
          <a:xfrm>
            <a:off x="1748380" y="1594783"/>
            <a:ext cx="9545578" cy="3365024"/>
          </a:xfrm>
          <a:prstGeom prst="rect">
            <a:avLst/>
          </a:prstGeom>
          <a:noFill/>
        </p:spPr>
        <p:txBody>
          <a:bodyPr wrap="square" rtlCol="0">
            <a:spAutoFit/>
          </a:bodyPr>
          <a:lstStyle/>
          <a:p>
            <a:pPr algn="just">
              <a:lnSpc>
                <a:spcPct val="150000"/>
              </a:lnSpc>
            </a:pPr>
            <a:r>
              <a:rPr lang="es-MX" b="1" dirty="0">
                <a:solidFill>
                  <a:schemeClr val="tx1">
                    <a:lumMod val="85000"/>
                    <a:lumOff val="15000"/>
                  </a:schemeClr>
                </a:solidFill>
                <a:latin typeface="Roboto" panose="02000000000000000000" pitchFamily="2" charset="0"/>
                <a:ea typeface="Roboto" panose="02000000000000000000" pitchFamily="2" charset="0"/>
              </a:rPr>
              <a:t>Depuración y análisis de consultas: </a:t>
            </a:r>
            <a:r>
              <a:rPr lang="es-MX" dirty="0">
                <a:solidFill>
                  <a:schemeClr val="tx1">
                    <a:lumMod val="85000"/>
                    <a:lumOff val="15000"/>
                  </a:schemeClr>
                </a:solidFill>
                <a:latin typeface="Roboto" panose="02000000000000000000" pitchFamily="2" charset="0"/>
                <a:ea typeface="Roboto" panose="02000000000000000000" pitchFamily="2" charset="0"/>
              </a:rPr>
              <a:t>Permite analizar el comportamiento de las consultas SQL ejecutadas en el servidor, lo que resulta útil para depurar problemas y optimizar el código SQL.</a:t>
            </a:r>
          </a:p>
          <a:p>
            <a:pPr algn="just">
              <a:lnSpc>
                <a:spcPct val="150000"/>
              </a:lnSpc>
            </a:pPr>
            <a:endParaRPr lang="es-MX" dirty="0">
              <a:solidFill>
                <a:schemeClr val="tx1">
                  <a:lumMod val="85000"/>
                  <a:lumOff val="15000"/>
                </a:schemeClr>
              </a:solidFill>
              <a:latin typeface="Roboto" panose="02000000000000000000" pitchFamily="2" charset="0"/>
              <a:ea typeface="Roboto" panose="02000000000000000000" pitchFamily="2" charset="0"/>
            </a:endParaRPr>
          </a:p>
          <a:p>
            <a:pPr algn="just">
              <a:lnSpc>
                <a:spcPct val="150000"/>
              </a:lnSpc>
            </a:pPr>
            <a:r>
              <a:rPr lang="es-MX" b="1" dirty="0">
                <a:solidFill>
                  <a:schemeClr val="tx1">
                    <a:lumMod val="85000"/>
                    <a:lumOff val="15000"/>
                  </a:schemeClr>
                </a:solidFill>
                <a:latin typeface="Roboto" panose="02000000000000000000" pitchFamily="2" charset="0"/>
                <a:ea typeface="Roboto" panose="02000000000000000000" pitchFamily="2" charset="0"/>
              </a:rPr>
              <a:t>Auditoría y seguimiento: </a:t>
            </a:r>
            <a:r>
              <a:rPr lang="es-MX" dirty="0">
                <a:solidFill>
                  <a:schemeClr val="tx1">
                    <a:lumMod val="85000"/>
                    <a:lumOff val="15000"/>
                  </a:schemeClr>
                </a:solidFill>
                <a:latin typeface="Roboto" panose="02000000000000000000" pitchFamily="2" charset="0"/>
                <a:ea typeface="Roboto" panose="02000000000000000000" pitchFamily="2" charset="0"/>
              </a:rPr>
              <a:t>Ofrece la capacidad de auditar actividades en la base de datos, lo que puede ser esencial para cumplir con requisitos de seguridad y cumplimiento normativo.</a:t>
            </a:r>
          </a:p>
          <a:p>
            <a:pPr algn="just">
              <a:lnSpc>
                <a:spcPct val="150000"/>
              </a:lnSpc>
            </a:pPr>
            <a:endParaRPr lang="es-ES_tradnl" dirty="0">
              <a:solidFill>
                <a:schemeClr val="tx1">
                  <a:lumMod val="85000"/>
                  <a:lumOff val="1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146489155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2039</TotalTime>
  <Words>1591</Words>
  <Application>Microsoft Office PowerPoint</Application>
  <PresentationFormat>Panorámica</PresentationFormat>
  <Paragraphs>125</Paragraphs>
  <Slides>28</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28</vt:i4>
      </vt:variant>
    </vt:vector>
  </HeadingPairs>
  <TitlesOfParts>
    <vt:vector size="33" baseType="lpstr">
      <vt:lpstr>Arial</vt:lpstr>
      <vt:lpstr>Calibri</vt:lpstr>
      <vt:lpstr>Calibri Light</vt:lpstr>
      <vt:lpstr>Roboto</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New</dc:creator>
  <cp:lastModifiedBy>Ivan Castillo</cp:lastModifiedBy>
  <cp:revision>165</cp:revision>
  <dcterms:created xsi:type="dcterms:W3CDTF">2024-02-15T21:58:49Z</dcterms:created>
  <dcterms:modified xsi:type="dcterms:W3CDTF">2024-02-27T01:29:30Z</dcterms:modified>
</cp:coreProperties>
</file>

<file path=docProps/thumbnail.jpeg>
</file>